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256" r:id="rId2"/>
    <p:sldId id="267" r:id="rId3"/>
    <p:sldId id="329" r:id="rId4"/>
    <p:sldId id="261" r:id="rId5"/>
    <p:sldId id="330" r:id="rId6"/>
    <p:sldId id="331" r:id="rId7"/>
    <p:sldId id="266" r:id="rId8"/>
    <p:sldId id="277" r:id="rId9"/>
    <p:sldId id="280" r:id="rId10"/>
    <p:sldId id="278" r:id="rId11"/>
    <p:sldId id="271" r:id="rId12"/>
    <p:sldId id="272" r:id="rId13"/>
    <p:sldId id="273" r:id="rId14"/>
    <p:sldId id="285" r:id="rId15"/>
    <p:sldId id="284" r:id="rId16"/>
    <p:sldId id="268" r:id="rId17"/>
    <p:sldId id="269" r:id="rId18"/>
    <p:sldId id="270" r:id="rId19"/>
    <p:sldId id="317" r:id="rId20"/>
    <p:sldId id="274" r:id="rId21"/>
    <p:sldId id="275" r:id="rId22"/>
    <p:sldId id="276" r:id="rId23"/>
    <p:sldId id="283" r:id="rId24"/>
    <p:sldId id="282" r:id="rId25"/>
    <p:sldId id="287" r:id="rId26"/>
    <p:sldId id="312" r:id="rId27"/>
    <p:sldId id="289" r:id="rId28"/>
    <p:sldId id="323" r:id="rId29"/>
    <p:sldId id="319" r:id="rId30"/>
    <p:sldId id="332" r:id="rId31"/>
    <p:sldId id="333" r:id="rId32"/>
    <p:sldId id="334" r:id="rId33"/>
    <p:sldId id="335" r:id="rId34"/>
    <p:sldId id="336" r:id="rId35"/>
    <p:sldId id="337" r:id="rId36"/>
    <p:sldId id="338" r:id="rId37"/>
    <p:sldId id="339" r:id="rId38"/>
    <p:sldId id="340" r:id="rId39"/>
    <p:sldId id="341" r:id="rId40"/>
    <p:sldId id="342" r:id="rId41"/>
  </p:sldIdLst>
  <p:sldSz cx="9144000" cy="6858000" type="screen4x3"/>
  <p:notesSz cx="6858000" cy="90805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FF6600"/>
    <a:srgbClr val="CC9900"/>
    <a:srgbClr val="66FF33"/>
    <a:srgbClr val="00CC00"/>
    <a:srgbClr val="FF0000"/>
    <a:srgbClr val="EAEAEA"/>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150" autoAdjust="0"/>
    <p:restoredTop sz="86410" autoAdjust="0"/>
  </p:normalViewPr>
  <p:slideViewPr>
    <p:cSldViewPr>
      <p:cViewPr>
        <p:scale>
          <a:sx n="50" d="100"/>
          <a:sy n="50" d="100"/>
        </p:scale>
        <p:origin x="-2160" y="-10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endParaRPr lang="en-US"/>
          </a:p>
        </p:txBody>
      </p:sp>
      <p:sp>
        <p:nvSpPr>
          <p:cNvPr id="159747" name="Rectangle 3"/>
          <p:cNvSpPr>
            <a:spLocks noGrp="1" noChangeArrowheads="1"/>
          </p:cNvSpPr>
          <p:nvPr>
            <p:ph type="dt" sz="quarter" idx="1"/>
          </p:nvPr>
        </p:nvSpPr>
        <p:spPr bwMode="auto">
          <a:xfrm>
            <a:off x="3884613"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endParaRPr lang="en-US"/>
          </a:p>
        </p:txBody>
      </p:sp>
      <p:sp>
        <p:nvSpPr>
          <p:cNvPr id="159748" name="Rectangle 4"/>
          <p:cNvSpPr>
            <a:spLocks noGrp="1" noChangeArrowheads="1"/>
          </p:cNvSpPr>
          <p:nvPr>
            <p:ph type="ftr" sz="quarter" idx="2"/>
          </p:nvPr>
        </p:nvSpPr>
        <p:spPr bwMode="auto">
          <a:xfrm>
            <a:off x="0" y="8624888"/>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en-US"/>
          </a:p>
        </p:txBody>
      </p:sp>
      <p:sp>
        <p:nvSpPr>
          <p:cNvPr id="159749" name="Rectangle 5"/>
          <p:cNvSpPr>
            <a:spLocks noGrp="1" noChangeArrowheads="1"/>
          </p:cNvSpPr>
          <p:nvPr>
            <p:ph type="sldNum" sz="quarter" idx="3"/>
          </p:nvPr>
        </p:nvSpPr>
        <p:spPr bwMode="auto">
          <a:xfrm>
            <a:off x="3884613" y="8624888"/>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6979128E-A283-4DEF-8872-55825970D151}" type="slidenum">
              <a:rPr lang="en-US"/>
              <a:pPr>
                <a:defRPr/>
              </a:pPr>
              <a:t>‹#›</a:t>
            </a:fld>
            <a:endParaRPr lang="en-US"/>
          </a:p>
        </p:txBody>
      </p:sp>
    </p:spTree>
    <p:extLst>
      <p:ext uri="{BB962C8B-B14F-4D97-AF65-F5344CB8AC3E}">
        <p14:creationId xmlns:p14="http://schemas.microsoft.com/office/powerpoint/2010/main" val="184359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endParaRPr lang="en-US"/>
          </a:p>
        </p:txBody>
      </p:sp>
      <p:sp>
        <p:nvSpPr>
          <p:cNvPr id="5123" name="Rectangle 3"/>
          <p:cNvSpPr>
            <a:spLocks noGrp="1" noChangeArrowheads="1"/>
          </p:cNvSpPr>
          <p:nvPr>
            <p:ph type="dt" idx="1"/>
          </p:nvPr>
        </p:nvSpPr>
        <p:spPr bwMode="auto">
          <a:xfrm>
            <a:off x="3884613"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endParaRPr lang="en-US"/>
          </a:p>
        </p:txBody>
      </p:sp>
      <p:sp>
        <p:nvSpPr>
          <p:cNvPr id="19460" name="Rectangle 4"/>
          <p:cNvSpPr>
            <a:spLocks noGrp="1" noRot="1" noChangeAspect="1" noChangeArrowheads="1" noTextEdit="1"/>
          </p:cNvSpPr>
          <p:nvPr>
            <p:ph type="sldImg" idx="2"/>
          </p:nvPr>
        </p:nvSpPr>
        <p:spPr bwMode="auto">
          <a:xfrm>
            <a:off x="1158875" y="681038"/>
            <a:ext cx="4540250" cy="3405187"/>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685800" y="4313238"/>
            <a:ext cx="5486400" cy="4086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624888"/>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en-US"/>
          </a:p>
        </p:txBody>
      </p:sp>
      <p:sp>
        <p:nvSpPr>
          <p:cNvPr id="5127" name="Rectangle 7"/>
          <p:cNvSpPr>
            <a:spLocks noGrp="1" noChangeArrowheads="1"/>
          </p:cNvSpPr>
          <p:nvPr>
            <p:ph type="sldNum" sz="quarter" idx="5"/>
          </p:nvPr>
        </p:nvSpPr>
        <p:spPr bwMode="auto">
          <a:xfrm>
            <a:off x="3884613" y="8624888"/>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AFE446E5-CB36-48AD-BD5A-7A36A963A7B4}" type="slidenum">
              <a:rPr lang="en-US"/>
              <a:pPr>
                <a:defRPr/>
              </a:pPr>
              <a:t>‹#›</a:t>
            </a:fld>
            <a:endParaRPr lang="en-US"/>
          </a:p>
        </p:txBody>
      </p:sp>
    </p:spTree>
    <p:extLst>
      <p:ext uri="{BB962C8B-B14F-4D97-AF65-F5344CB8AC3E}">
        <p14:creationId xmlns:p14="http://schemas.microsoft.com/office/powerpoint/2010/main" val="6099362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p:spPr>
        <p:txBody>
          <a:bodyPr/>
          <a:lstStyle/>
          <a:p>
            <a:fld id="{2DFA25A0-33DD-46E4-A508-1275C4049CD6}" type="slidenum">
              <a:rPr lang="en-US" smtClean="0">
                <a:latin typeface="Arial" charset="0"/>
              </a:rPr>
              <a:pPr/>
              <a:t>2</a:t>
            </a:fld>
            <a:endParaRPr lang="en-US" smtClean="0">
              <a:latin typeface="Arial" charset="0"/>
            </a:endParaRPr>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xfrm>
            <a:off x="914400" y="4313238"/>
            <a:ext cx="5029200" cy="4086225"/>
          </a:xfrm>
          <a:noFill/>
          <a:ln/>
        </p:spPr>
        <p:txBody>
          <a:bodyPr/>
          <a:lstStyle/>
          <a:p>
            <a:pPr eaLnBrk="1" hangingPunct="1"/>
            <a:r>
              <a:rPr lang="en-US" u="sng" smtClean="0">
                <a:latin typeface="Arial" charset="0"/>
              </a:rPr>
              <a:t>Objective for this presentation</a:t>
            </a:r>
            <a:r>
              <a:rPr lang="en-US" smtClean="0">
                <a:latin typeface="Arial" charset="0"/>
              </a:rPr>
              <a:t>: To help individuals learn to identify common Pennsylvania trees using the </a:t>
            </a:r>
            <a:r>
              <a:rPr lang="en-US" i="1" smtClean="0">
                <a:latin typeface="Arial" charset="0"/>
              </a:rPr>
              <a:t>Summer Key to Pennsylvania Trees </a:t>
            </a:r>
            <a:r>
              <a:rPr lang="en-US" smtClean="0">
                <a:latin typeface="Arial" charset="0"/>
              </a:rPr>
              <a:t>(free copies available from the PA Forest Stewardship Program, phone number below). </a:t>
            </a:r>
          </a:p>
          <a:p>
            <a:pPr eaLnBrk="1" hangingPunct="1"/>
            <a:r>
              <a:rPr lang="en-US" smtClean="0">
                <a:latin typeface="Times" pitchFamily="18" charset="0"/>
              </a:rPr>
              <a:t>This program consists of images and a suggested narrative, and is available as a PowerPoint® presentation. Use the narrative as a base for your presentation, but please do not read it verbatim. Feel free to adapt this program if you wish. </a:t>
            </a:r>
          </a:p>
          <a:p>
            <a:pPr eaLnBrk="1" hangingPunct="1"/>
            <a:endParaRPr lang="en-US" i="1" smtClean="0">
              <a:latin typeface="Times" pitchFamily="18" charset="0"/>
            </a:endParaRPr>
          </a:p>
          <a:p>
            <a:pPr eaLnBrk="1" hangingPunct="1"/>
            <a:r>
              <a:rPr lang="en-US" i="1" smtClean="0">
                <a:latin typeface="Times" pitchFamily="18" charset="0"/>
              </a:rPr>
              <a:t>The images in this program may not be copied without permission.</a:t>
            </a:r>
          </a:p>
          <a:p>
            <a:pPr eaLnBrk="1" hangingPunct="1"/>
            <a:endParaRPr lang="en-US" smtClean="0">
              <a:latin typeface="Times" pitchFamily="18" charset="0"/>
            </a:endParaRPr>
          </a:p>
          <a:p>
            <a:pPr eaLnBrk="1" hangingPunct="1"/>
            <a:r>
              <a:rPr lang="en-US" smtClean="0">
                <a:latin typeface="Times" pitchFamily="18" charset="0"/>
              </a:rPr>
              <a:t>Prepared by Paul Roth, Research Assistant, and Rance Harmon, Extension Associate, The Pennsylvania State University, School of Forest Resources &amp; Cooperative Extension for the Pennsylvania Forest Stewardship Program (Jan. 2002). The Pennsylvania Forest Stewardship Program — sponsored by the Pennsylvania Bureau of Forestry and the USDA Forest Service — provides private forestland owners with information and assistance to promote healthy and productive forests. For more information call (814) 863-0401 or 1-800-235-WISE (toll free) or write to: Forest Resources Extension; The Pennsylvania State University; 7 Ferguson Building; University Park, PA 16802.</a:t>
            </a:r>
          </a:p>
          <a:p>
            <a:pPr eaLnBrk="1" hangingPunct="1"/>
            <a:endParaRPr lang="en-US"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p:spPr>
        <p:txBody>
          <a:bodyPr/>
          <a:lstStyle/>
          <a:p>
            <a:fld id="{B47F786E-36E1-464A-A1B1-6FA7602ED96A}" type="slidenum">
              <a:rPr lang="en-US" smtClean="0">
                <a:latin typeface="Arial" charset="0"/>
              </a:rPr>
              <a:pPr/>
              <a:t>13</a:t>
            </a:fld>
            <a:endParaRPr lang="en-US" smtClean="0">
              <a:latin typeface="Arial" charset="0"/>
            </a:endParaRPr>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914400" y="4313238"/>
            <a:ext cx="5029200" cy="4086225"/>
          </a:xfrm>
          <a:noFill/>
          <a:ln/>
        </p:spPr>
        <p:txBody>
          <a:bodyPr/>
          <a:lstStyle/>
          <a:p>
            <a:pPr eaLnBrk="1" hangingPunct="1"/>
            <a:r>
              <a:rPr lang="en-US" sz="1400" b="1" smtClean="0">
                <a:latin typeface="Arial" charset="0"/>
              </a:rPr>
              <a:t>Leaves: </a:t>
            </a:r>
            <a:r>
              <a:rPr lang="en-US" sz="1400" smtClean="0">
                <a:latin typeface="Arial" charset="0"/>
              </a:rPr>
              <a:t>Opposite, simple, with 3-5 shallow lobes, coarsely toothed, light green above, pale green to whitish beneath, turning brilliant red or orange in autumn.</a:t>
            </a:r>
          </a:p>
          <a:p>
            <a:pPr eaLnBrk="1" hangingPunct="1"/>
            <a:endParaRPr lang="en-US" sz="1400"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p:spPr>
        <p:txBody>
          <a:bodyPr/>
          <a:lstStyle/>
          <a:p>
            <a:fld id="{1ED377A4-7B4B-44CF-93DD-20C8CE8A9CFF}" type="slidenum">
              <a:rPr lang="en-US" smtClean="0">
                <a:latin typeface="Arial" charset="0"/>
              </a:rPr>
              <a:pPr/>
              <a:t>14</a:t>
            </a:fld>
            <a:endParaRPr lang="en-US" smtClean="0">
              <a:latin typeface="Arial" charset="0"/>
            </a:endParaRPr>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xfrm>
            <a:off x="914400" y="4313238"/>
            <a:ext cx="5029200" cy="4086225"/>
          </a:xfrm>
          <a:noFill/>
          <a:ln/>
        </p:spPr>
        <p:txBody>
          <a:bodyPr/>
          <a:lstStyle/>
          <a:p>
            <a:pPr eaLnBrk="1" hangingPunct="1"/>
            <a:r>
              <a:rPr lang="en-US" b="1" smtClean="0">
                <a:latin typeface="Arial" charset="0"/>
              </a:rPr>
              <a:t>Leaf:</a:t>
            </a:r>
            <a:r>
              <a:rPr lang="en-US" smtClean="0">
                <a:latin typeface="Arial" charset="0"/>
              </a:rPr>
              <a:t> Opposite, simple, 5 to 7 lobed with long-pointed "teeth," milky white sap exudes from the broken leaf stalk; dark green above, paler below. </a:t>
            </a:r>
          </a:p>
          <a:p>
            <a:pPr eaLnBrk="1" hangingPunct="1"/>
            <a:r>
              <a:rPr lang="en-US" b="1" smtClean="0">
                <a:latin typeface="Arial" charset="0"/>
              </a:rPr>
              <a:t>Twig: </a:t>
            </a:r>
            <a:r>
              <a:rPr lang="en-US" smtClean="0">
                <a:latin typeface="Arial" charset="0"/>
              </a:rPr>
              <a:t>Stout, reddish-brown. Buds glossy red with green at the base, bud scales with keel-like ridges. Leaf scars meet to form a sharp angle, encircling the twig. </a:t>
            </a:r>
          </a:p>
          <a:p>
            <a:pPr eaLnBrk="1" hangingPunct="1"/>
            <a:r>
              <a:rPr lang="en-US" b="1" smtClean="0">
                <a:latin typeface="Arial" charset="0"/>
              </a:rPr>
              <a:t>Fruit:</a:t>
            </a:r>
            <a:r>
              <a:rPr lang="en-US" smtClean="0">
                <a:latin typeface="Arial" charset="0"/>
              </a:rPr>
              <a:t> Widely divergent 2-winged samaras, spreading nearly to the horizon. 1 1/2 to 2 inches long in clusters, relatively flat seed cavity, mature in autumn.</a:t>
            </a:r>
          </a:p>
          <a:p>
            <a:pPr eaLnBrk="1" hangingPunct="1"/>
            <a:r>
              <a:rPr lang="en-US" b="1" smtClean="0">
                <a:latin typeface="Arial" charset="0"/>
              </a:rPr>
              <a:t>Bark: </a:t>
            </a:r>
            <a:r>
              <a:rPr lang="en-US" smtClean="0">
                <a:latin typeface="Arial" charset="0"/>
              </a:rPr>
              <a:t>Smooth and light brown on young trees, dark and fissured but not scaly when older.</a:t>
            </a:r>
          </a:p>
          <a:p>
            <a:pPr eaLnBrk="1" hangingPunct="1"/>
            <a:r>
              <a:rPr lang="en-US" b="1" smtClean="0">
                <a:latin typeface="Arial" charset="0"/>
              </a:rPr>
              <a:t>General: </a:t>
            </a:r>
            <a:r>
              <a:rPr lang="en-US" smtClean="0">
                <a:latin typeface="Arial" charset="0"/>
              </a:rPr>
              <a:t>Imported from northern Europe and extensively planted along city streets and in parks. Typically reaches 50’ high. It frequently escapes from cultivation to grow in disturbed woods and roadways. Can be distinguished from other maples by the larger leaves, milky sap of the petiole, and the horizontal wings of the fruit.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p:spPr>
        <p:txBody>
          <a:bodyPr/>
          <a:lstStyle/>
          <a:p>
            <a:fld id="{CFB96824-C2B8-48B6-BD9E-15EE3D48B1B1}" type="slidenum">
              <a:rPr lang="en-US" smtClean="0">
                <a:latin typeface="Arial" charset="0"/>
              </a:rPr>
              <a:pPr/>
              <a:t>15</a:t>
            </a:fld>
            <a:endParaRPr lang="en-US" smtClean="0">
              <a:latin typeface="Arial" charset="0"/>
            </a:endParaRPr>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xfrm>
            <a:off x="914400" y="4313238"/>
            <a:ext cx="5029200" cy="4086225"/>
          </a:xfrm>
          <a:noFill/>
          <a:ln/>
        </p:spPr>
        <p:txBody>
          <a:bodyPr/>
          <a:lstStyle/>
          <a:p>
            <a:pPr eaLnBrk="1" hangingPunct="1"/>
            <a:r>
              <a:rPr lang="en-US" b="1" smtClean="0">
                <a:latin typeface="Arial" charset="0"/>
              </a:rPr>
              <a:t>Leaves: </a:t>
            </a:r>
            <a:r>
              <a:rPr lang="en-US" smtClean="0">
                <a:latin typeface="Arial" charset="0"/>
              </a:rPr>
              <a:t>Opposite; compound; about 10” long; with five to nine leaflets, each 3” to 5” long, short stalked, silvery beneath, margins entire or with a few rounded teeth toward the tip.</a:t>
            </a:r>
          </a:p>
          <a:p>
            <a:pPr eaLnBrk="1" hangingPunct="1"/>
            <a:r>
              <a:rPr lang="en-US" b="1" smtClean="0">
                <a:latin typeface="Arial" charset="0"/>
              </a:rPr>
              <a:t>Twigs: </a:t>
            </a:r>
            <a:r>
              <a:rPr lang="en-US" smtClean="0">
                <a:latin typeface="Arial" charset="0"/>
              </a:rPr>
              <a:t>Stout, usually smooth, gray-brown with a few pale lenticels and a white, waxy coating which is easily rubbed off (called a bloom.) Buds rusty to dark brown, blunt with adjoining leaf scars half-circular and notched at the top. The first pair of lateral buds usually at the base of the end bud causing a terminal enlargement of the twig.</a:t>
            </a:r>
          </a:p>
          <a:p>
            <a:pPr eaLnBrk="1" hangingPunct="1"/>
            <a:r>
              <a:rPr lang="en-US" b="1" smtClean="0">
                <a:latin typeface="Arial" charset="0"/>
              </a:rPr>
              <a:t>Fruit: </a:t>
            </a:r>
            <a:r>
              <a:rPr lang="en-US" smtClean="0">
                <a:latin typeface="Arial" charset="0"/>
              </a:rPr>
              <a:t>A winged seed, called a samara, usually 1” – 2” long and ¼” wide, shaped like a canoe paddle with a rounded tip and hanging in clusters which remain attached for several months after ripening in autumn.</a:t>
            </a:r>
          </a:p>
          <a:p>
            <a:pPr eaLnBrk="1" hangingPunct="1"/>
            <a:r>
              <a:rPr lang="en-US" b="1" smtClean="0">
                <a:latin typeface="Arial" charset="0"/>
              </a:rPr>
              <a:t>Bark: </a:t>
            </a:r>
            <a:r>
              <a:rPr lang="en-US" smtClean="0">
                <a:latin typeface="Arial" charset="0"/>
              </a:rPr>
              <a:t>Gray-brown, evenly furrowed into diamond shaped areas separated by narrow interlacing ridges, slightly scaly on very old trees.</a:t>
            </a:r>
          </a:p>
          <a:p>
            <a:pPr eaLnBrk="1" hangingPunct="1"/>
            <a:r>
              <a:rPr lang="en-US" b="1" smtClean="0">
                <a:latin typeface="Arial" charset="0"/>
              </a:rPr>
              <a:t>General:</a:t>
            </a:r>
            <a:r>
              <a:rPr lang="en-US" smtClean="0">
                <a:latin typeface="Arial" charset="0"/>
              </a:rPr>
              <a:t> A large tree, often up to 80’ or more; usually with a long-straight trunk commonly found on rich soils. The wood is used for sporting goods (especially baseball bats), handles, agricultural tools, and furniture. The juice from the leaf has been reported to relieve mosquito bite itching. Fall foliage ranges from brilliant yellow to dark maroon.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p:spPr>
        <p:txBody>
          <a:bodyPr/>
          <a:lstStyle/>
          <a:p>
            <a:fld id="{0FD4C296-057B-4347-AE1F-F65BED75D169}" type="slidenum">
              <a:rPr lang="en-US" smtClean="0">
                <a:latin typeface="Arial" charset="0"/>
              </a:rPr>
              <a:pPr/>
              <a:t>16</a:t>
            </a:fld>
            <a:endParaRPr lang="en-US" smtClean="0">
              <a:latin typeface="Arial" charset="0"/>
            </a:endParaRPr>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xfrm>
            <a:off x="914400" y="4313238"/>
            <a:ext cx="5029200" cy="4086225"/>
          </a:xfrm>
          <a:noFill/>
          <a:ln/>
        </p:spPr>
        <p:txBody>
          <a:bodyPr/>
          <a:lstStyle/>
          <a:p>
            <a:pPr eaLnBrk="1" hangingPunct="1"/>
            <a:r>
              <a:rPr lang="en-US" b="1" smtClean="0">
                <a:latin typeface="Arial" charset="0"/>
              </a:rPr>
              <a:t>Northern Red Oak:</a:t>
            </a:r>
          </a:p>
          <a:p>
            <a:pPr eaLnBrk="1" hangingPunct="1"/>
            <a:r>
              <a:rPr lang="en-US" b="1" smtClean="0">
                <a:latin typeface="Arial" charset="0"/>
              </a:rPr>
              <a:t>Leaves: </a:t>
            </a:r>
            <a:r>
              <a:rPr lang="en-US" smtClean="0">
                <a:latin typeface="Arial" charset="0"/>
              </a:rPr>
              <a:t>Alternate, simple, 4”-9” long, to 6” wide, with 7-11 bristle-tipped lobes, sinuses between lobes extend half-way to the mid rib. Smooth, dull green above, paler with small tufts of reddish-brown hair in vein-axils (i.e., where the side veins join the mid-rib)  beneath.</a:t>
            </a:r>
          </a:p>
          <a:p>
            <a:pPr eaLnBrk="1" hangingPunct="1"/>
            <a:r>
              <a:rPr lang="en-US" b="1" smtClean="0">
                <a:latin typeface="Arial" charset="0"/>
              </a:rPr>
              <a:t>Twigs: </a:t>
            </a:r>
            <a:r>
              <a:rPr lang="en-US" smtClean="0">
                <a:latin typeface="Arial" charset="0"/>
              </a:rPr>
              <a:t>Greenish-brown to reddish-brown, smooth when mature. Buds pointed, light brown, smooth.</a:t>
            </a:r>
          </a:p>
          <a:p>
            <a:pPr eaLnBrk="1" hangingPunct="1"/>
            <a:r>
              <a:rPr lang="en-US" b="1" smtClean="0">
                <a:latin typeface="Arial" charset="0"/>
              </a:rPr>
              <a:t>Fruit: </a:t>
            </a:r>
            <a:r>
              <a:rPr lang="en-US" smtClean="0">
                <a:latin typeface="Arial" charset="0"/>
              </a:rPr>
              <a:t>An acorn, ¾” to 1 ¼” long; the cup shallow, saucer shaped, covering ¼ of the nut, cup-scales reddish-brown, narrow, tight, sometimes fuzzy on the edges. The acorns ripen in two growing seasons; the kernel is bitter.</a:t>
            </a:r>
          </a:p>
          <a:p>
            <a:pPr eaLnBrk="1" hangingPunct="1"/>
            <a:r>
              <a:rPr lang="en-US" b="1" smtClean="0">
                <a:latin typeface="Arial" charset="0"/>
              </a:rPr>
              <a:t>Bark: </a:t>
            </a:r>
            <a:r>
              <a:rPr lang="en-US" smtClean="0">
                <a:latin typeface="Arial" charset="0"/>
              </a:rPr>
              <a:t>Smooth and greenish-brown or grey, maturing to dark grey or nearly black and is divided into rounded ridges.</a:t>
            </a:r>
          </a:p>
          <a:p>
            <a:pPr eaLnBrk="1" hangingPunct="1"/>
            <a:r>
              <a:rPr lang="en-US" b="1" smtClean="0">
                <a:latin typeface="Arial" charset="0"/>
              </a:rPr>
              <a:t>General: </a:t>
            </a:r>
            <a:r>
              <a:rPr lang="en-US" smtClean="0">
                <a:latin typeface="Arial" charset="0"/>
              </a:rPr>
              <a:t>A dominant forest tree throughout the state growing up to 90’ in moist to dry soils. Deer, bear, and many other mammals and birds eat the acorns. The hard, strong wood is used for furniture, flooring, millwork, railroad ties and veneer. The “red oak group” includes all oaks with bristle-tipped leaves and acorns that ripen over two seasons.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p:spPr>
        <p:txBody>
          <a:bodyPr/>
          <a:lstStyle/>
          <a:p>
            <a:fld id="{845DA863-5C4E-4D33-B108-F80EB602995A}" type="slidenum">
              <a:rPr lang="en-US" smtClean="0">
                <a:latin typeface="Arial" charset="0"/>
              </a:rPr>
              <a:pPr/>
              <a:t>17</a:t>
            </a:fld>
            <a:endParaRPr lang="en-US" smtClean="0">
              <a:latin typeface="Arial" charset="0"/>
            </a:endParaRPr>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xfrm>
            <a:off x="914400" y="4313238"/>
            <a:ext cx="5029200" cy="4086225"/>
          </a:xfrm>
          <a:noFill/>
          <a:ln/>
        </p:spPr>
        <p:txBody>
          <a:bodyPr/>
          <a:lstStyle/>
          <a:p>
            <a:pPr eaLnBrk="1" hangingPunct="1">
              <a:lnSpc>
                <a:spcPct val="90000"/>
              </a:lnSpc>
            </a:pPr>
            <a:r>
              <a:rPr lang="en-US" sz="1400" b="1" smtClean="0">
                <a:latin typeface="Arial" charset="0"/>
              </a:rPr>
              <a:t> White Oak:</a:t>
            </a:r>
          </a:p>
          <a:p>
            <a:pPr eaLnBrk="1" hangingPunct="1">
              <a:lnSpc>
                <a:spcPct val="90000"/>
              </a:lnSpc>
            </a:pPr>
            <a:r>
              <a:rPr lang="en-US" sz="1400" b="1" smtClean="0">
                <a:latin typeface="Arial" charset="0"/>
              </a:rPr>
              <a:t>Leaves:</a:t>
            </a:r>
            <a:r>
              <a:rPr lang="en-US" smtClean="0">
                <a:latin typeface="Arial" charset="0"/>
              </a:rPr>
              <a:t> </a:t>
            </a:r>
            <a:r>
              <a:rPr lang="en-US" sz="1400" smtClean="0">
                <a:latin typeface="Arial" charset="0"/>
              </a:rPr>
              <a:t>alternate, simple, 6”-9” long, and 4” wide, with 6-10 rounded lobes; bright green above, paler below, both surfaces smooth on mature leaves.</a:t>
            </a:r>
          </a:p>
          <a:p>
            <a:pPr eaLnBrk="1" hangingPunct="1">
              <a:lnSpc>
                <a:spcPct val="90000"/>
              </a:lnSpc>
            </a:pPr>
            <a:r>
              <a:rPr lang="en-US" sz="1400" b="1" smtClean="0">
                <a:latin typeface="Arial" charset="0"/>
              </a:rPr>
              <a:t>Twigs:</a:t>
            </a:r>
            <a:r>
              <a:rPr lang="en-US" smtClean="0">
                <a:latin typeface="Arial" charset="0"/>
              </a:rPr>
              <a:t> </a:t>
            </a:r>
            <a:r>
              <a:rPr lang="en-US" sz="1400" smtClean="0">
                <a:latin typeface="Arial" charset="0"/>
              </a:rPr>
              <a:t>red-grey, often with a grayish coating. Buds rounded, reddish-brown, smooth, to 1/8” long; end buds clustered.</a:t>
            </a:r>
          </a:p>
          <a:p>
            <a:pPr eaLnBrk="1" hangingPunct="1">
              <a:lnSpc>
                <a:spcPct val="90000"/>
              </a:lnSpc>
            </a:pPr>
            <a:r>
              <a:rPr lang="en-US" sz="1400" b="1" smtClean="0">
                <a:latin typeface="Arial" charset="0"/>
              </a:rPr>
              <a:t>Fruit:</a:t>
            </a:r>
            <a:r>
              <a:rPr lang="en-US" smtClean="0">
                <a:latin typeface="Arial" charset="0"/>
              </a:rPr>
              <a:t> </a:t>
            </a:r>
            <a:r>
              <a:rPr lang="en-US" sz="1400" smtClean="0">
                <a:latin typeface="Arial" charset="0"/>
              </a:rPr>
              <a:t>an acorn, about 1” long, light brown, cup bowl like, hairy inside, enclosing 25% of the nut; cup scales warty at the base. Acorns ripen in one season in September.</a:t>
            </a:r>
          </a:p>
          <a:p>
            <a:pPr eaLnBrk="1" hangingPunct="1">
              <a:lnSpc>
                <a:spcPct val="90000"/>
              </a:lnSpc>
            </a:pPr>
            <a:r>
              <a:rPr lang="en-US" sz="1400" b="1" smtClean="0">
                <a:latin typeface="Arial" charset="0"/>
              </a:rPr>
              <a:t>Bark:</a:t>
            </a:r>
            <a:r>
              <a:rPr lang="en-US" smtClean="0">
                <a:latin typeface="Arial" charset="0"/>
              </a:rPr>
              <a:t> </a:t>
            </a:r>
            <a:r>
              <a:rPr lang="en-US" sz="1400" smtClean="0">
                <a:latin typeface="Arial" charset="0"/>
              </a:rPr>
              <a:t>Pale grey, scaly, not deeply fissured, often flaky.</a:t>
            </a:r>
          </a:p>
          <a:p>
            <a:pPr eaLnBrk="1" hangingPunct="1">
              <a:lnSpc>
                <a:spcPct val="90000"/>
              </a:lnSpc>
            </a:pPr>
            <a:r>
              <a:rPr lang="en-US" sz="1400" b="1" smtClean="0">
                <a:latin typeface="Arial" charset="0"/>
              </a:rPr>
              <a:t>General:</a:t>
            </a:r>
            <a:r>
              <a:rPr lang="en-US" smtClean="0">
                <a:latin typeface="Arial" charset="0"/>
              </a:rPr>
              <a:t> </a:t>
            </a:r>
            <a:r>
              <a:rPr lang="en-US" sz="1400" smtClean="0">
                <a:latin typeface="Arial" charset="0"/>
              </a:rPr>
              <a:t>a dominant forest tree on dry to moist sites, occurring throughout the state, usually reaching 80’-100’ high. This tree is very important to both wildlife and people. The acorn is an important food for animals. Eastern Native Americans made a flour from them. Commercial uses include flooring, whiskey barrels and boat building. The famous Revolutionary War frigate </a:t>
            </a:r>
            <a:r>
              <a:rPr lang="en-US" sz="1400" i="1" smtClean="0">
                <a:latin typeface="Arial" charset="0"/>
              </a:rPr>
              <a:t>USS Constitution</a:t>
            </a:r>
            <a:r>
              <a:rPr lang="en-US" sz="1400" smtClean="0">
                <a:latin typeface="Arial" charset="0"/>
              </a:rPr>
              <a:t>, “Old Ironsides,” was made of White oak. The “white oak group” includes all oaks without bristle-tipped lobes and acorns that ripen in one season.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p:spPr>
        <p:txBody>
          <a:bodyPr/>
          <a:lstStyle/>
          <a:p>
            <a:fld id="{AAC4C308-6B0D-427D-8BA7-00497B6A591A}" type="slidenum">
              <a:rPr lang="en-US" smtClean="0">
                <a:latin typeface="Arial" charset="0"/>
              </a:rPr>
              <a:pPr/>
              <a:t>18</a:t>
            </a:fld>
            <a:endParaRPr lang="en-US" smtClean="0">
              <a:latin typeface="Arial" charset="0"/>
            </a:endParaRPr>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xfrm>
            <a:off x="914400" y="4313238"/>
            <a:ext cx="5029200" cy="4086225"/>
          </a:xfrm>
          <a:noFill/>
          <a:ln/>
        </p:spPr>
        <p:txBody>
          <a:bodyPr/>
          <a:lstStyle/>
          <a:p>
            <a:pPr eaLnBrk="1" hangingPunct="1"/>
            <a:r>
              <a:rPr lang="en-US" smtClean="0">
                <a:latin typeface="Arial" charset="0"/>
              </a:rPr>
              <a:t>White oak group -vs- Red oak group.</a:t>
            </a:r>
          </a:p>
          <a:p>
            <a:pPr eaLnBrk="1" hangingPunct="1"/>
            <a:r>
              <a:rPr lang="en-US" smtClean="0">
                <a:latin typeface="Arial" charset="0"/>
              </a:rPr>
              <a:t>Notice the difference between the rounded lobes of the White oak compared to the pointed lobes of the Red oak. </a:t>
            </a:r>
          </a:p>
          <a:p>
            <a:pPr eaLnBrk="1" hangingPunct="1"/>
            <a:r>
              <a:rPr lang="en-US" smtClean="0">
                <a:latin typeface="Arial" charset="0"/>
              </a:rPr>
              <a:t>Acorn – notice the White oak cup more bowl like as compared to the Red oak being more saucer like. In this particular picture the white oak acorns are not fully mature. White oak acorns mature in one season, while Red oak acorns take two seasons to mature.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a:noFill/>
        </p:spPr>
        <p:txBody>
          <a:bodyPr/>
          <a:lstStyle/>
          <a:p>
            <a:fld id="{CD7DA65E-3A9B-42CB-A687-5AA9F7CB534E}" type="slidenum">
              <a:rPr lang="en-US" smtClean="0">
                <a:latin typeface="Arial" charset="0"/>
              </a:rPr>
              <a:pPr/>
              <a:t>20</a:t>
            </a:fld>
            <a:endParaRPr lang="en-US" smtClean="0">
              <a:latin typeface="Arial" charset="0"/>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xfrm>
            <a:off x="914400" y="4313238"/>
            <a:ext cx="5029200" cy="4086225"/>
          </a:xfrm>
          <a:noFill/>
          <a:ln/>
        </p:spPr>
        <p:txBody>
          <a:bodyPr/>
          <a:lstStyle/>
          <a:p>
            <a:pPr eaLnBrk="1" hangingPunct="1">
              <a:lnSpc>
                <a:spcPct val="90000"/>
              </a:lnSpc>
            </a:pPr>
            <a:r>
              <a:rPr lang="en-US" sz="1400" b="1" smtClean="0">
                <a:latin typeface="Arial" charset="0"/>
              </a:rPr>
              <a:t>American Beech:</a:t>
            </a:r>
            <a:endParaRPr lang="en-US" sz="1400" smtClean="0">
              <a:latin typeface="Arial" charset="0"/>
            </a:endParaRPr>
          </a:p>
          <a:p>
            <a:pPr eaLnBrk="1" hangingPunct="1">
              <a:lnSpc>
                <a:spcPct val="90000"/>
              </a:lnSpc>
            </a:pPr>
            <a:r>
              <a:rPr lang="en-US" sz="1400" b="1" smtClean="0">
                <a:latin typeface="Arial" charset="0"/>
              </a:rPr>
              <a:t>Leaves: </a:t>
            </a:r>
            <a:r>
              <a:rPr lang="en-US" sz="1400" smtClean="0">
                <a:latin typeface="Arial" charset="0"/>
              </a:rPr>
              <a:t>alternate, simple, 3-4” long, stiff leathery texture, with a tapered tip and sharply-toothed margins, light green and glossy above, yellow-green below.</a:t>
            </a:r>
          </a:p>
          <a:p>
            <a:pPr eaLnBrk="1" hangingPunct="1">
              <a:lnSpc>
                <a:spcPct val="90000"/>
              </a:lnSpc>
            </a:pPr>
            <a:r>
              <a:rPr lang="en-US" sz="1400" b="1" smtClean="0">
                <a:latin typeface="Arial" charset="0"/>
              </a:rPr>
              <a:t>Twigs: </a:t>
            </a:r>
            <a:r>
              <a:rPr lang="en-US" sz="1400" smtClean="0">
                <a:latin typeface="Arial" charset="0"/>
              </a:rPr>
              <a:t>slender; dark yellow to gray; at first hairy, later smooth; zigzag. Buds very long, slender, sharp pointed, and covered by 10 – 20 reddish-brown scales.</a:t>
            </a:r>
          </a:p>
          <a:p>
            <a:pPr eaLnBrk="1" hangingPunct="1">
              <a:lnSpc>
                <a:spcPct val="90000"/>
              </a:lnSpc>
            </a:pPr>
            <a:r>
              <a:rPr lang="en-US" sz="1400" b="1" smtClean="0">
                <a:latin typeface="Arial" charset="0"/>
              </a:rPr>
              <a:t>Fruit:</a:t>
            </a:r>
            <a:r>
              <a:rPr lang="en-US" sz="1400" smtClean="0">
                <a:latin typeface="Arial" charset="0"/>
              </a:rPr>
              <a:t> a stalked, prickly 4-valved bur containing triangular, pale-brown, shining nuts.</a:t>
            </a:r>
          </a:p>
          <a:p>
            <a:pPr eaLnBrk="1" hangingPunct="1">
              <a:lnSpc>
                <a:spcPct val="90000"/>
              </a:lnSpc>
            </a:pPr>
            <a:r>
              <a:rPr lang="en-US" sz="1400" b="1" smtClean="0">
                <a:latin typeface="Arial" charset="0"/>
              </a:rPr>
              <a:t>Bark: </a:t>
            </a:r>
            <a:r>
              <a:rPr lang="en-US" sz="1400" smtClean="0">
                <a:latin typeface="Arial" charset="0"/>
              </a:rPr>
              <a:t>smooth, light gray, mottled with dark spots.</a:t>
            </a:r>
          </a:p>
          <a:p>
            <a:pPr eaLnBrk="1" hangingPunct="1">
              <a:lnSpc>
                <a:spcPct val="90000"/>
              </a:lnSpc>
            </a:pPr>
            <a:r>
              <a:rPr lang="en-US" sz="1400" b="1" smtClean="0">
                <a:latin typeface="Arial" charset="0"/>
              </a:rPr>
              <a:t>General:</a:t>
            </a:r>
            <a:r>
              <a:rPr lang="en-US" sz="1400" smtClean="0">
                <a:latin typeface="Arial" charset="0"/>
              </a:rPr>
              <a:t> found on moist, rich soils throughout its range; more abundant in the north. An important timber species typically reaching 50 – 60’ high but can grow taller. Beechnuts are a very important source of food for wildlife including bears, squirrels, and grouse; however, species produces good crops infrequently, every five to seven years. Beech is a handsome shade tree for large open areas in parks and golf courses.</a:t>
            </a:r>
            <a:endParaRPr lang="en-US" sz="1400" b="1"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p:spPr>
        <p:txBody>
          <a:bodyPr/>
          <a:lstStyle/>
          <a:p>
            <a:fld id="{A1AF6BCA-42CE-4A6E-8466-54B957138679}" type="slidenum">
              <a:rPr lang="en-US" smtClean="0">
                <a:latin typeface="Arial" charset="0"/>
              </a:rPr>
              <a:pPr/>
              <a:t>21</a:t>
            </a:fld>
            <a:endParaRPr lang="en-US" smtClean="0">
              <a:latin typeface="Arial" charset="0"/>
            </a:endParaRPr>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xfrm>
            <a:off x="914400" y="4313238"/>
            <a:ext cx="5029200" cy="4086225"/>
          </a:xfrm>
          <a:noFill/>
          <a:ln/>
        </p:spPr>
        <p:txBody>
          <a:bodyPr/>
          <a:lstStyle/>
          <a:p>
            <a:pPr eaLnBrk="1" hangingPunct="1">
              <a:lnSpc>
                <a:spcPct val="80000"/>
              </a:lnSpc>
            </a:pPr>
            <a:r>
              <a:rPr lang="en-US" sz="1400" b="1" smtClean="0">
                <a:latin typeface="Arial" charset="0"/>
              </a:rPr>
              <a:t> Yellow Birch:</a:t>
            </a:r>
          </a:p>
          <a:p>
            <a:pPr eaLnBrk="1" hangingPunct="1">
              <a:lnSpc>
                <a:spcPct val="80000"/>
              </a:lnSpc>
            </a:pPr>
            <a:r>
              <a:rPr lang="en-US" sz="1400" b="1" smtClean="0">
                <a:latin typeface="Arial" charset="0"/>
              </a:rPr>
              <a:t>Leaves: </a:t>
            </a:r>
            <a:r>
              <a:rPr lang="en-US" sz="1400" smtClean="0">
                <a:latin typeface="Arial" charset="0"/>
              </a:rPr>
              <a:t>Alternate, simple, 3”-4” long, doubly-toothed margins, dull-green above, yellow-green beneath.</a:t>
            </a:r>
          </a:p>
          <a:p>
            <a:pPr eaLnBrk="1" hangingPunct="1">
              <a:lnSpc>
                <a:spcPct val="80000"/>
              </a:lnSpc>
            </a:pPr>
            <a:r>
              <a:rPr lang="en-US" sz="1400" b="1" smtClean="0">
                <a:latin typeface="Arial" charset="0"/>
              </a:rPr>
              <a:t>Twigs: </a:t>
            </a:r>
            <a:r>
              <a:rPr lang="en-US" sz="1400" smtClean="0">
                <a:latin typeface="Arial" charset="0"/>
              </a:rPr>
              <a:t>Green and hairy when young later brown and smooth, with only a faint wintergreen flavor and smell. Buds dull yellowish green, slightly downy.</a:t>
            </a:r>
          </a:p>
          <a:p>
            <a:pPr eaLnBrk="1" hangingPunct="1">
              <a:lnSpc>
                <a:spcPct val="80000"/>
              </a:lnSpc>
            </a:pPr>
            <a:r>
              <a:rPr lang="en-US" sz="1400" b="1" smtClean="0">
                <a:latin typeface="Arial" charset="0"/>
              </a:rPr>
              <a:t>Fruit: </a:t>
            </a:r>
            <a:r>
              <a:rPr lang="en-US" sz="1400" smtClean="0">
                <a:latin typeface="Arial" charset="0"/>
              </a:rPr>
              <a:t>An erect, very short-stalked cone, 1 ½” long, made up of small, winged nuts and scales.</a:t>
            </a:r>
          </a:p>
          <a:p>
            <a:pPr eaLnBrk="1" hangingPunct="1">
              <a:lnSpc>
                <a:spcPct val="80000"/>
              </a:lnSpc>
            </a:pPr>
            <a:r>
              <a:rPr lang="en-US" sz="1400" b="1" smtClean="0">
                <a:latin typeface="Arial" charset="0"/>
              </a:rPr>
              <a:t>Bark: </a:t>
            </a:r>
            <a:r>
              <a:rPr lang="en-US" sz="1400" smtClean="0">
                <a:latin typeface="Arial" charset="0"/>
              </a:rPr>
              <a:t>Young stems and branches yellowish or bronze and shiny, peeling off in thin papery strips. Older trunks becoming reddish-brown and breaking into large, ragged-edged plates.</a:t>
            </a:r>
          </a:p>
          <a:p>
            <a:pPr eaLnBrk="1" hangingPunct="1">
              <a:lnSpc>
                <a:spcPct val="80000"/>
              </a:lnSpc>
            </a:pPr>
            <a:r>
              <a:rPr lang="en-US" sz="1400" b="1" smtClean="0">
                <a:latin typeface="Arial" charset="0"/>
              </a:rPr>
              <a:t>General: </a:t>
            </a:r>
            <a:r>
              <a:rPr lang="en-US" sz="1400" smtClean="0">
                <a:latin typeface="Arial" charset="0"/>
              </a:rPr>
              <a:t>A medium to large tree, usually 60’-75’ occasionally to 100’. Prefers moist, cool soils and cool summer temperatures, often found on north-facing slopes and swamps. The wood is used for cabinets, furniture, flooring, and doors. It was a principal wood used for distilling alcohol, acetate of lime, tar, and oils. Ruffed grouse feed on buds and seeds, deer and rabbits browse the twigs.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E9B545C6-5A8A-401E-BF3E-BBD64EF427AD}" type="slidenum">
              <a:rPr lang="en-US" smtClean="0">
                <a:latin typeface="Arial" charset="0"/>
              </a:rPr>
              <a:pPr/>
              <a:t>22</a:t>
            </a:fld>
            <a:endParaRPr lang="en-US" smtClean="0">
              <a:latin typeface="Arial" charset="0"/>
            </a:endParaRPr>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xfrm>
            <a:off x="914400" y="4313238"/>
            <a:ext cx="5029200" cy="4086225"/>
          </a:xfrm>
          <a:noFill/>
          <a:ln/>
        </p:spPr>
        <p:txBody>
          <a:bodyPr/>
          <a:lstStyle/>
          <a:p>
            <a:pPr eaLnBrk="1" hangingPunct="1"/>
            <a:r>
              <a:rPr lang="en-US" sz="1400" b="1" smtClean="0">
                <a:latin typeface="Arial" charset="0"/>
              </a:rPr>
              <a:t>Sweet Birch:</a:t>
            </a:r>
          </a:p>
          <a:p>
            <a:pPr eaLnBrk="1" hangingPunct="1"/>
            <a:r>
              <a:rPr lang="en-US" sz="1400" b="1" smtClean="0">
                <a:latin typeface="Arial" charset="0"/>
              </a:rPr>
              <a:t>Leaves:</a:t>
            </a:r>
            <a:r>
              <a:rPr lang="en-US" sz="1400" smtClean="0">
                <a:latin typeface="Arial" charset="0"/>
              </a:rPr>
              <a:t> alternate, simple, about 3 ½” long, unevenly saw-toothed, dull green above, yellow-green beneath with some white hairs where the veins join the midrib. The leaf base is usually heart-shaped.</a:t>
            </a:r>
          </a:p>
          <a:p>
            <a:pPr eaLnBrk="1" hangingPunct="1"/>
            <a:r>
              <a:rPr lang="en-US" sz="1400" b="1" smtClean="0">
                <a:latin typeface="Arial" charset="0"/>
              </a:rPr>
              <a:t>Twigs:</a:t>
            </a:r>
            <a:r>
              <a:rPr lang="en-US" sz="1400" smtClean="0">
                <a:latin typeface="Arial" charset="0"/>
              </a:rPr>
              <a:t> green and somewhat downy when young, becoming reddish-brown, smooth and shiny. They have a strong wintergreen flavor and smell. Buds reddish-brown, conical, sharp-pointed and shiny.</a:t>
            </a:r>
          </a:p>
          <a:p>
            <a:pPr eaLnBrk="1" hangingPunct="1"/>
            <a:r>
              <a:rPr lang="en-US" sz="1400" b="1" smtClean="0">
                <a:latin typeface="Arial" charset="0"/>
              </a:rPr>
              <a:t>Fruit:</a:t>
            </a:r>
            <a:r>
              <a:rPr lang="en-US" sz="1400" smtClean="0">
                <a:latin typeface="Arial" charset="0"/>
              </a:rPr>
              <a:t> a very small, winged nut. As in other birches, nuts together with small scales, form a cone-like structure, about 1 ½” long.</a:t>
            </a:r>
          </a:p>
          <a:p>
            <a:pPr eaLnBrk="1" hangingPunct="1"/>
            <a:r>
              <a:rPr lang="en-US" sz="1400" b="1" smtClean="0">
                <a:latin typeface="Arial" charset="0"/>
              </a:rPr>
              <a:t>Bark:</a:t>
            </a:r>
            <a:r>
              <a:rPr lang="en-US" sz="1400" smtClean="0">
                <a:latin typeface="Arial" charset="0"/>
              </a:rPr>
              <a:t> tight, dark reddish-brown on younger trees, marked with horizontal lines of pale lenticles and often resembles the bark of young Black cherry. On older trees the bark breaks into large black plates.</a:t>
            </a:r>
          </a:p>
          <a:p>
            <a:pPr eaLnBrk="1" hangingPunct="1"/>
            <a:r>
              <a:rPr lang="en-US" sz="1400" b="1" smtClean="0">
                <a:latin typeface="Arial" charset="0"/>
              </a:rPr>
              <a:t>General:</a:t>
            </a:r>
            <a:r>
              <a:rPr lang="en-US" sz="1400" smtClean="0">
                <a:latin typeface="Arial" charset="0"/>
              </a:rPr>
              <a:t> Also known as Black birch or Cherry birch, this tree normally attains heights of 50’ to 60’,  and is found on a variety of sites from rich fertile lowlands to rocky ridges throughout the state. The heavy, hard, strong wood is used for furniture, boxes, and fuel-wood. Distillation of the bark and twigs produces an oil of wintergreen. Fermented sap can be used to make birch beer. Ruffed grouse feed on buds and seeds; deer and rabbits browse the twigs.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p:spPr>
        <p:txBody>
          <a:bodyPr/>
          <a:lstStyle/>
          <a:p>
            <a:fld id="{700AFB32-4C46-455F-A58B-5382417A9107}" type="slidenum">
              <a:rPr lang="en-US" smtClean="0">
                <a:latin typeface="Arial" charset="0"/>
              </a:rPr>
              <a:pPr/>
              <a:t>23</a:t>
            </a:fld>
            <a:endParaRPr lang="en-US" smtClean="0">
              <a:latin typeface="Arial" charset="0"/>
            </a:endParaRPr>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xfrm>
            <a:off x="914400" y="4313238"/>
            <a:ext cx="5029200" cy="4086225"/>
          </a:xfrm>
          <a:noFill/>
          <a:ln/>
        </p:spPr>
        <p:txBody>
          <a:bodyPr/>
          <a:lstStyle/>
          <a:p>
            <a:pPr eaLnBrk="1" hangingPunct="1"/>
            <a:r>
              <a:rPr lang="en-US" sz="1400" b="1" smtClean="0">
                <a:latin typeface="Arial" charset="0"/>
              </a:rPr>
              <a:t>Leaves:</a:t>
            </a:r>
            <a:r>
              <a:rPr lang="en-US" sz="1400" smtClean="0">
                <a:latin typeface="Arial" charset="0"/>
              </a:rPr>
              <a:t> Alternate, simple, 2-5” long; narrow with tapering tip, shiny above, paler below and usually with one or more small glands at the base; margins with short in-curved teeth which distinguish it from other cherries.</a:t>
            </a:r>
          </a:p>
          <a:p>
            <a:pPr eaLnBrk="1" hangingPunct="1"/>
            <a:r>
              <a:rPr lang="en-US" sz="1400" b="1" smtClean="0">
                <a:latin typeface="Arial" charset="0"/>
              </a:rPr>
              <a:t>Twigs: </a:t>
            </a:r>
            <a:r>
              <a:rPr lang="en-US" sz="1400" smtClean="0">
                <a:latin typeface="Arial" charset="0"/>
              </a:rPr>
              <a:t>Smooth, reddish-brown, marked with numerous pale, round lenticles; often covered with a thin gray coating which rubs off easily. Buds smooth, shiny, sharp pointed, reddish-brown tinged with green. When broken, very bitter smelling.</a:t>
            </a:r>
          </a:p>
          <a:p>
            <a:pPr eaLnBrk="1" hangingPunct="1"/>
            <a:r>
              <a:rPr lang="en-US" sz="1400" b="1" smtClean="0">
                <a:latin typeface="Arial" charset="0"/>
              </a:rPr>
              <a:t>Fruit: </a:t>
            </a:r>
            <a:r>
              <a:rPr lang="en-US" sz="1400" smtClean="0">
                <a:latin typeface="Arial" charset="0"/>
              </a:rPr>
              <a:t>Round, black with a purplish tint; 1/3-1/2” in diameter, containing a single, round, stony seed. Arranged in hanging clusters. Flowers white, blooms in June.</a:t>
            </a:r>
          </a:p>
          <a:p>
            <a:pPr eaLnBrk="1" hangingPunct="1"/>
            <a:r>
              <a:rPr lang="en-US" sz="1400" b="1" smtClean="0">
                <a:latin typeface="Arial" charset="0"/>
              </a:rPr>
              <a:t>General:</a:t>
            </a:r>
            <a:r>
              <a:rPr lang="en-US" sz="1400" smtClean="0">
                <a:latin typeface="Arial" charset="0"/>
              </a:rPr>
              <a:t> Commonly 50-70’ high, this species grows throughout the state. It thrives in fertile alluvial soil, but also grows well on dry slopes. The hard reddish-brown wood is highly prized for quality furniture and interior trim. Many game birds, song birds, and mammals, including black bear, eat the fruit and seeds.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a:spLocks noGrp="1" noChangeArrowheads="1"/>
          </p:cNvSpPr>
          <p:nvPr>
            <p:ph type="sldNum" sz="quarter" idx="5"/>
          </p:nvPr>
        </p:nvSpPr>
        <p:spPr>
          <a:noFill/>
        </p:spPr>
        <p:txBody>
          <a:bodyPr/>
          <a:lstStyle/>
          <a:p>
            <a:fld id="{CB9E88E0-B2F7-41E7-A2BC-BE19E17F8C63}" type="slidenum">
              <a:rPr lang="en-US" smtClean="0">
                <a:latin typeface="Arial" charset="0"/>
              </a:rPr>
              <a:pPr/>
              <a:t>4</a:t>
            </a:fld>
            <a:endParaRPr lang="en-US" smtClean="0">
              <a:latin typeface="Arial" charset="0"/>
            </a:endParaRPr>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xfrm>
            <a:off x="914400" y="4313238"/>
            <a:ext cx="5029200" cy="4086225"/>
          </a:xfrm>
          <a:noFill/>
          <a:ln/>
        </p:spPr>
        <p:txBody>
          <a:bodyPr/>
          <a:lstStyle/>
          <a:p>
            <a:pPr eaLnBrk="1" hangingPunct="1"/>
            <a:r>
              <a:rPr lang="en-US" sz="1400" smtClean="0">
                <a:latin typeface="Arial" charset="0"/>
              </a:rPr>
              <a:t>All three leaf types for comparison</a:t>
            </a:r>
          </a:p>
          <a:p>
            <a:pPr eaLnBrk="1" hangingPunct="1"/>
            <a:r>
              <a:rPr lang="en-US" sz="1400" smtClean="0">
                <a:latin typeface="Arial" charset="0"/>
              </a:rPr>
              <a:t>	Left – Scale-like</a:t>
            </a:r>
          </a:p>
          <a:p>
            <a:pPr eaLnBrk="1" hangingPunct="1"/>
            <a:r>
              <a:rPr lang="en-US" sz="1400" smtClean="0">
                <a:latin typeface="Arial" charset="0"/>
              </a:rPr>
              <a:t>	Middle – Broad and flat</a:t>
            </a:r>
          </a:p>
          <a:p>
            <a:pPr eaLnBrk="1" hangingPunct="1"/>
            <a:r>
              <a:rPr lang="en-US" sz="1400" smtClean="0">
                <a:latin typeface="Arial" charset="0"/>
              </a:rPr>
              <a:t>	Right - Needles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p:spPr>
        <p:txBody>
          <a:bodyPr/>
          <a:lstStyle/>
          <a:p>
            <a:fld id="{40084F48-7F5B-4936-BCCC-320ACA544941}" type="slidenum">
              <a:rPr lang="en-US" smtClean="0">
                <a:latin typeface="Arial" charset="0"/>
              </a:rPr>
              <a:pPr/>
              <a:t>24</a:t>
            </a:fld>
            <a:endParaRPr lang="en-US" smtClean="0">
              <a:latin typeface="Arial" charset="0"/>
            </a:endParaRPr>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xfrm>
            <a:off x="914400" y="4313238"/>
            <a:ext cx="5029200" cy="4086225"/>
          </a:xfrm>
          <a:noFill/>
          <a:ln/>
        </p:spPr>
        <p:txBody>
          <a:bodyPr/>
          <a:lstStyle/>
          <a:p>
            <a:pPr eaLnBrk="1" hangingPunct="1">
              <a:lnSpc>
                <a:spcPct val="80000"/>
              </a:lnSpc>
            </a:pPr>
            <a:r>
              <a:rPr lang="en-US" sz="1400" b="1" smtClean="0">
                <a:latin typeface="Arial" charset="0"/>
              </a:rPr>
              <a:t>Bitternut Hickory:</a:t>
            </a:r>
          </a:p>
          <a:p>
            <a:pPr eaLnBrk="1" hangingPunct="1">
              <a:lnSpc>
                <a:spcPct val="80000"/>
              </a:lnSpc>
            </a:pPr>
            <a:r>
              <a:rPr lang="en-US" sz="1400" b="1" smtClean="0">
                <a:latin typeface="Arial" charset="0"/>
              </a:rPr>
              <a:t>Leaves: </a:t>
            </a:r>
            <a:r>
              <a:rPr lang="en-US" sz="1400" smtClean="0">
                <a:latin typeface="Arial" charset="0"/>
              </a:rPr>
              <a:t>Alternate, compound, 6-10” long, divided into 7-11 lance-shaped leaflets, bright green and smooth above, paler and slightly downy beneath; margins finely to coursely toothed.</a:t>
            </a:r>
          </a:p>
          <a:p>
            <a:pPr eaLnBrk="1" hangingPunct="1">
              <a:lnSpc>
                <a:spcPct val="80000"/>
              </a:lnSpc>
            </a:pPr>
            <a:r>
              <a:rPr lang="en-US" sz="1400" b="1" smtClean="0">
                <a:latin typeface="Arial" charset="0"/>
              </a:rPr>
              <a:t>Twigs: </a:t>
            </a:r>
            <a:r>
              <a:rPr lang="en-US" sz="1400" smtClean="0">
                <a:latin typeface="Arial" charset="0"/>
              </a:rPr>
              <a:t>Slender, smooth, glossy, orange-brown to grayish with numerous pale lenticels. Buds covered by four sulphur-yellow, gland-dotted outer scales. End buds flattened, ¾” long.</a:t>
            </a:r>
          </a:p>
          <a:p>
            <a:pPr eaLnBrk="1" hangingPunct="1">
              <a:lnSpc>
                <a:spcPct val="80000"/>
              </a:lnSpc>
            </a:pPr>
            <a:r>
              <a:rPr lang="en-US" sz="1400" b="1" smtClean="0">
                <a:latin typeface="Arial" charset="0"/>
              </a:rPr>
              <a:t>Fruit:</a:t>
            </a:r>
            <a:r>
              <a:rPr lang="en-US" sz="1400" smtClean="0">
                <a:latin typeface="Arial" charset="0"/>
              </a:rPr>
              <a:t> Nearly round, ¾”-1 ½” in diameter with a thin, yellowish gland-dotted husk, which splits into four sections almost to the middle when ripe. The ridgeless, reddish-brown to gray-brown nut has a thin shell protecting a bitter kernel. </a:t>
            </a:r>
          </a:p>
          <a:p>
            <a:pPr eaLnBrk="1" hangingPunct="1">
              <a:lnSpc>
                <a:spcPct val="80000"/>
              </a:lnSpc>
            </a:pPr>
            <a:r>
              <a:rPr lang="en-US" sz="1400" b="1" smtClean="0">
                <a:latin typeface="Arial" charset="0"/>
              </a:rPr>
              <a:t>Bark: </a:t>
            </a:r>
            <a:r>
              <a:rPr lang="en-US" sz="1400" smtClean="0">
                <a:latin typeface="Arial" charset="0"/>
              </a:rPr>
              <a:t>The tight gray bark remains rather smooth for many years, eventually developing shallow furrows and low, narrow interlacing ridges.</a:t>
            </a:r>
          </a:p>
          <a:p>
            <a:pPr eaLnBrk="1" hangingPunct="1">
              <a:lnSpc>
                <a:spcPct val="80000"/>
              </a:lnSpc>
            </a:pPr>
            <a:r>
              <a:rPr lang="en-US" sz="1800" b="1" smtClean="0">
                <a:latin typeface="Arial" charset="0"/>
              </a:rPr>
              <a:t>  </a:t>
            </a:r>
          </a:p>
          <a:p>
            <a:pPr eaLnBrk="1" hangingPunct="1">
              <a:lnSpc>
                <a:spcPct val="80000"/>
              </a:lnSpc>
            </a:pPr>
            <a:endParaRPr lang="en-US" sz="1800" b="1" smtClean="0">
              <a:latin typeface="Arial" charset="0"/>
            </a:endParaRPr>
          </a:p>
          <a:p>
            <a:pPr eaLnBrk="1" hangingPunct="1">
              <a:lnSpc>
                <a:spcPct val="80000"/>
              </a:lnSpc>
            </a:pPr>
            <a:endParaRPr lang="en-US" sz="1800" smtClean="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a:noFill/>
        </p:spPr>
        <p:txBody>
          <a:bodyPr/>
          <a:lstStyle/>
          <a:p>
            <a:fld id="{DC893D70-E529-4604-A597-8EE4D3584619}" type="slidenum">
              <a:rPr lang="en-US" smtClean="0">
                <a:latin typeface="Arial" charset="0"/>
              </a:rPr>
              <a:pPr/>
              <a:t>25</a:t>
            </a:fld>
            <a:endParaRPr lang="en-US" smtClean="0">
              <a:latin typeface="Arial" charset="0"/>
            </a:endParaRPr>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xfrm>
            <a:off x="914400" y="4313238"/>
            <a:ext cx="5029200" cy="4086225"/>
          </a:xfrm>
          <a:noFill/>
          <a:ln/>
        </p:spPr>
        <p:txBody>
          <a:bodyPr/>
          <a:lstStyle/>
          <a:p>
            <a:pPr eaLnBrk="1" hangingPunct="1"/>
            <a:r>
              <a:rPr lang="en-US" b="1" smtClean="0">
                <a:latin typeface="Arial" charset="0"/>
              </a:rPr>
              <a:t>Leaf:</a:t>
            </a:r>
            <a:r>
              <a:rPr lang="en-US" smtClean="0">
                <a:latin typeface="Arial" charset="0"/>
              </a:rPr>
              <a:t> Alternate, simple, cordate, toothed and often lobed. </a:t>
            </a:r>
          </a:p>
          <a:p>
            <a:pPr eaLnBrk="1" hangingPunct="1"/>
            <a:r>
              <a:rPr lang="en-US" b="1" smtClean="0">
                <a:latin typeface="Arial" charset="0"/>
              </a:rPr>
              <a:t>Flower:</a:t>
            </a:r>
            <a:r>
              <a:rPr lang="en-US" smtClean="0">
                <a:latin typeface="Arial" charset="0"/>
              </a:rPr>
              <a:t> Green, generally not showy, borne on panicles, appearing in late spring. </a:t>
            </a:r>
          </a:p>
          <a:p>
            <a:pPr eaLnBrk="1" hangingPunct="1"/>
            <a:r>
              <a:rPr lang="en-US" b="1" smtClean="0">
                <a:latin typeface="Arial" charset="0"/>
              </a:rPr>
              <a:t>Fruit:</a:t>
            </a:r>
            <a:r>
              <a:rPr lang="en-US" smtClean="0">
                <a:latin typeface="Arial" charset="0"/>
              </a:rPr>
              <a:t> An edible berry occurring in clusters, usually dark blue or purple at maturity, often with a glaucous bloom. Maturing in autumn. </a:t>
            </a:r>
          </a:p>
          <a:p>
            <a:pPr eaLnBrk="1" hangingPunct="1"/>
            <a:r>
              <a:rPr lang="en-US" b="1" smtClean="0">
                <a:latin typeface="Arial" charset="0"/>
              </a:rPr>
              <a:t>Twig:</a:t>
            </a:r>
            <a:r>
              <a:rPr lang="en-US" smtClean="0">
                <a:latin typeface="Arial" charset="0"/>
              </a:rPr>
              <a:t> Stems are mostly rounded, with rounded buds that have two bud scales. The terminal bud is false. Tendrils grow opposite the leaves and do not have adhesive tips. </a:t>
            </a:r>
          </a:p>
          <a:p>
            <a:pPr eaLnBrk="1" hangingPunct="1"/>
            <a:r>
              <a:rPr lang="en-US" b="1" smtClean="0">
                <a:latin typeface="Arial" charset="0"/>
              </a:rPr>
              <a:t>Bark:</a:t>
            </a:r>
            <a:r>
              <a:rPr lang="en-US" smtClean="0">
                <a:latin typeface="Arial" charset="0"/>
              </a:rPr>
              <a:t> Very flaky, usually red-brown in color, often peels in long strips. </a:t>
            </a:r>
          </a:p>
          <a:p>
            <a:pPr eaLnBrk="1" hangingPunct="1"/>
            <a:r>
              <a:rPr lang="en-US" b="1" smtClean="0">
                <a:latin typeface="Arial" charset="0"/>
              </a:rPr>
              <a:t>Form:</a:t>
            </a:r>
            <a:r>
              <a:rPr lang="en-US" smtClean="0">
                <a:latin typeface="Arial" charset="0"/>
              </a:rPr>
              <a:t> A vine that climbs with its curly tendrils. </a:t>
            </a:r>
            <a:br>
              <a:rPr lang="en-US" smtClean="0">
                <a:latin typeface="Arial" charset="0"/>
              </a:rPr>
            </a:br>
            <a:endParaRPr 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p:spPr>
        <p:txBody>
          <a:bodyPr/>
          <a:lstStyle/>
          <a:p>
            <a:fld id="{36EAE415-B425-4857-910D-B39CE01D80AF}" type="slidenum">
              <a:rPr lang="en-US" smtClean="0">
                <a:latin typeface="Arial" charset="0"/>
              </a:rPr>
              <a:pPr/>
              <a:t>6</a:t>
            </a:fld>
            <a:endParaRPr lang="en-US" smtClean="0">
              <a:latin typeface="Arial" charset="0"/>
            </a:endParaRPr>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xfrm>
            <a:off x="914400" y="4313238"/>
            <a:ext cx="5029200" cy="4086225"/>
          </a:xfrm>
          <a:noFill/>
          <a:ln/>
        </p:spPr>
        <p:txBody>
          <a:bodyPr/>
          <a:lstStyle/>
          <a:p>
            <a:pPr eaLnBrk="1" hangingPunct="1"/>
            <a:r>
              <a:rPr lang="en-US" sz="1400" b="1" smtClean="0">
                <a:latin typeface="Arial" charset="0"/>
              </a:rPr>
              <a:t>Leaf Margins:</a:t>
            </a:r>
          </a:p>
          <a:p>
            <a:pPr eaLnBrk="1" hangingPunct="1"/>
            <a:r>
              <a:rPr lang="en-US" sz="1400" smtClean="0">
                <a:latin typeface="Arial" charset="0"/>
              </a:rPr>
              <a:t>The edges or margins of the leaf are also used in identification.</a:t>
            </a:r>
          </a:p>
          <a:p>
            <a:pPr eaLnBrk="1" hangingPunct="1"/>
            <a:r>
              <a:rPr lang="en-US" sz="1400" b="1" smtClean="0">
                <a:latin typeface="Arial" charset="0"/>
              </a:rPr>
              <a:t>Serrate leaves-</a:t>
            </a:r>
            <a:r>
              <a:rPr lang="en-US" sz="1400" smtClean="0">
                <a:latin typeface="Arial" charset="0"/>
              </a:rPr>
              <a:t> margin with sharp forward directed teeth</a:t>
            </a:r>
          </a:p>
          <a:p>
            <a:pPr eaLnBrk="1" hangingPunct="1"/>
            <a:r>
              <a:rPr lang="en-US" sz="1400" b="1" smtClean="0">
                <a:latin typeface="Arial" charset="0"/>
              </a:rPr>
              <a:t>Double serrate leaves-</a:t>
            </a:r>
            <a:r>
              <a:rPr lang="en-US" sz="1400" smtClean="0">
                <a:latin typeface="Arial" charset="0"/>
              </a:rPr>
              <a:t> each sharp, forward directed tooth bears small teeth</a:t>
            </a:r>
          </a:p>
          <a:p>
            <a:pPr eaLnBrk="1" hangingPunct="1"/>
            <a:r>
              <a:rPr lang="en-US" sz="1400" b="1" smtClean="0">
                <a:latin typeface="Arial" charset="0"/>
              </a:rPr>
              <a:t>Dentate leaves-</a:t>
            </a:r>
            <a:r>
              <a:rPr lang="en-US" sz="1400" smtClean="0">
                <a:latin typeface="Arial" charset="0"/>
              </a:rPr>
              <a:t> margin with sharp teeth that point directly outward</a:t>
            </a:r>
          </a:p>
          <a:p>
            <a:pPr eaLnBrk="1" hangingPunct="1"/>
            <a:r>
              <a:rPr lang="en-US" sz="1400" b="1" smtClean="0">
                <a:latin typeface="Arial" charset="0"/>
              </a:rPr>
              <a:t>Lobed leaves-</a:t>
            </a:r>
            <a:r>
              <a:rPr lang="en-US" sz="1400" smtClean="0">
                <a:latin typeface="Arial" charset="0"/>
              </a:rPr>
              <a:t> margin with relatively large, rounded projections (memory aid: think of ear lobe)</a:t>
            </a:r>
          </a:p>
          <a:p>
            <a:pPr eaLnBrk="1" hangingPunct="1"/>
            <a:r>
              <a:rPr lang="en-US" sz="1400" b="1" smtClean="0">
                <a:latin typeface="Arial" charset="0"/>
              </a:rPr>
              <a:t>Entire leaves-</a:t>
            </a:r>
            <a:r>
              <a:rPr lang="en-US" sz="1400" smtClean="0">
                <a:latin typeface="Arial" charset="0"/>
              </a:rPr>
              <a:t> margin without teeth or lobes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p:spPr>
        <p:txBody>
          <a:bodyPr/>
          <a:lstStyle/>
          <a:p>
            <a:fld id="{5D0BE32F-941B-4A1F-AABF-3DF438E395E3}" type="slidenum">
              <a:rPr lang="en-US" smtClean="0">
                <a:latin typeface="Arial" charset="0"/>
              </a:rPr>
              <a:pPr/>
              <a:t>7</a:t>
            </a:fld>
            <a:endParaRPr lang="en-US" smtClean="0">
              <a:latin typeface="Arial" charset="0"/>
            </a:endParaRPr>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xfrm>
            <a:off x="914400" y="4313238"/>
            <a:ext cx="5029200" cy="4086225"/>
          </a:xfrm>
          <a:noFill/>
          <a:ln/>
        </p:spPr>
        <p:txBody>
          <a:bodyPr/>
          <a:lstStyle/>
          <a:p>
            <a:pPr eaLnBrk="1" hangingPunct="1"/>
            <a:r>
              <a:rPr lang="en-US" sz="1400" smtClean="0">
                <a:latin typeface="Arial" charset="0"/>
              </a:rPr>
              <a:t>Comparison slide:</a:t>
            </a:r>
          </a:p>
          <a:p>
            <a:pPr eaLnBrk="1" hangingPunct="1"/>
            <a:r>
              <a:rPr lang="en-US" sz="1400" smtClean="0">
                <a:latin typeface="Arial" charset="0"/>
              </a:rPr>
              <a:t>	Top left: alternate</a:t>
            </a:r>
          </a:p>
          <a:p>
            <a:pPr eaLnBrk="1" hangingPunct="1"/>
            <a:r>
              <a:rPr lang="en-US" sz="1400" smtClean="0">
                <a:latin typeface="Arial" charset="0"/>
              </a:rPr>
              <a:t>	Top right: opposite</a:t>
            </a:r>
          </a:p>
          <a:p>
            <a:pPr eaLnBrk="1" hangingPunct="1"/>
            <a:r>
              <a:rPr lang="en-US" sz="1400" smtClean="0">
                <a:latin typeface="Arial" charset="0"/>
              </a:rPr>
              <a:t>	Center bottom: whorled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p:spPr>
        <p:txBody>
          <a:bodyPr/>
          <a:lstStyle/>
          <a:p>
            <a:fld id="{0F0C4C54-64BD-4EB8-B3CC-2BA009C2AB80}" type="slidenum">
              <a:rPr lang="en-US" smtClean="0">
                <a:latin typeface="Arial" charset="0"/>
              </a:rPr>
              <a:pPr/>
              <a:t>8</a:t>
            </a:fld>
            <a:endParaRPr lang="en-US" smtClean="0">
              <a:latin typeface="Arial" charset="0"/>
            </a:endParaRPr>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xfrm>
            <a:off x="914400" y="4313238"/>
            <a:ext cx="5029200" cy="4086225"/>
          </a:xfrm>
          <a:noFill/>
          <a:ln/>
        </p:spPr>
        <p:txBody>
          <a:bodyPr/>
          <a:lstStyle/>
          <a:p>
            <a:pPr eaLnBrk="1" hangingPunct="1">
              <a:lnSpc>
                <a:spcPct val="80000"/>
              </a:lnSpc>
            </a:pPr>
            <a:r>
              <a:rPr lang="en-US" sz="1400" b="1" smtClean="0">
                <a:latin typeface="Arial" charset="0"/>
              </a:rPr>
              <a:t>Eastern Hemlock:</a:t>
            </a:r>
          </a:p>
          <a:p>
            <a:pPr eaLnBrk="1" hangingPunct="1">
              <a:lnSpc>
                <a:spcPct val="80000"/>
              </a:lnSpc>
            </a:pPr>
            <a:r>
              <a:rPr lang="en-US" sz="1400" b="1" smtClean="0">
                <a:latin typeface="Arial" charset="0"/>
              </a:rPr>
              <a:t>Leaves: </a:t>
            </a:r>
            <a:r>
              <a:rPr lang="en-US" sz="1400" smtClean="0">
                <a:latin typeface="Arial" charset="0"/>
              </a:rPr>
              <a:t>Evergreen needles occur singly, appearing two-ranked on twigs, flattened, about ½” long, dark green and glossy above, light green with two-white lines below.</a:t>
            </a:r>
            <a:endParaRPr lang="en-US" sz="1400" b="1" smtClean="0">
              <a:latin typeface="Arial" charset="0"/>
            </a:endParaRPr>
          </a:p>
          <a:p>
            <a:pPr eaLnBrk="1" hangingPunct="1">
              <a:lnSpc>
                <a:spcPct val="80000"/>
              </a:lnSpc>
            </a:pPr>
            <a:r>
              <a:rPr lang="en-US" sz="1400" b="1" smtClean="0">
                <a:latin typeface="Arial" charset="0"/>
              </a:rPr>
              <a:t>Twigs: </a:t>
            </a:r>
            <a:r>
              <a:rPr lang="en-US" sz="1400" smtClean="0">
                <a:latin typeface="Arial" charset="0"/>
              </a:rPr>
              <a:t>Slender, tough, yellowish-brown to grayish-brown. Buds egg-shaped, 1/16” long, reddish-brown.</a:t>
            </a:r>
          </a:p>
          <a:p>
            <a:pPr eaLnBrk="1" hangingPunct="1">
              <a:lnSpc>
                <a:spcPct val="80000"/>
              </a:lnSpc>
            </a:pPr>
            <a:r>
              <a:rPr lang="en-US" sz="1400" b="1" smtClean="0">
                <a:latin typeface="Arial" charset="0"/>
              </a:rPr>
              <a:t>Fruit: </a:t>
            </a:r>
            <a:r>
              <a:rPr lang="en-US" sz="1400" smtClean="0">
                <a:latin typeface="Arial" charset="0"/>
              </a:rPr>
              <a:t>Cones ¾” long, egg-shaped, hanging singly from the tips of the twigs. Under each scale are two small, winged seeds.</a:t>
            </a:r>
          </a:p>
          <a:p>
            <a:pPr eaLnBrk="1" hangingPunct="1">
              <a:lnSpc>
                <a:spcPct val="80000"/>
              </a:lnSpc>
            </a:pPr>
            <a:r>
              <a:rPr lang="en-US" sz="1400" b="1" smtClean="0">
                <a:latin typeface="Arial" charset="0"/>
              </a:rPr>
              <a:t>Bark: </a:t>
            </a:r>
            <a:r>
              <a:rPr lang="en-US" sz="1400" smtClean="0">
                <a:latin typeface="Arial" charset="0"/>
              </a:rPr>
              <a:t>Flaky on young trees, gray-brown to red-brown; thick and roughly grooved when older.</a:t>
            </a:r>
          </a:p>
          <a:p>
            <a:pPr eaLnBrk="1" hangingPunct="1">
              <a:lnSpc>
                <a:spcPct val="80000"/>
              </a:lnSpc>
            </a:pPr>
            <a:r>
              <a:rPr lang="en-US" sz="1400" b="1" smtClean="0">
                <a:latin typeface="Arial" charset="0"/>
              </a:rPr>
              <a:t>General: </a:t>
            </a:r>
            <a:r>
              <a:rPr lang="en-US" sz="1400" smtClean="0">
                <a:latin typeface="Arial" charset="0"/>
              </a:rPr>
              <a:t>A large, long-lived tree, important for construction timber and as a source of tannic acid for tanning leather. Found in cool, moist woods throughout the commonwealth, Eastern hemlock is the official state tree of Pennsylvania. Ruffed grouse, wild turkey, and songbirds find food and shelter in this tree. Deer browse it heavily when deep snow makes other foods scarce.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p:spPr>
        <p:txBody>
          <a:bodyPr/>
          <a:lstStyle/>
          <a:p>
            <a:fld id="{67229D3C-01FF-445D-BBA4-DF328CFD74F1}" type="slidenum">
              <a:rPr lang="en-US" smtClean="0">
                <a:latin typeface="Arial" charset="0"/>
              </a:rPr>
              <a:pPr/>
              <a:t>9</a:t>
            </a:fld>
            <a:endParaRPr lang="en-US" smtClean="0">
              <a:latin typeface="Arial" charset="0"/>
            </a:endParaRPr>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xfrm>
            <a:off x="914400" y="4313238"/>
            <a:ext cx="5029200" cy="4086225"/>
          </a:xfrm>
          <a:noFill/>
          <a:ln/>
        </p:spPr>
        <p:txBody>
          <a:bodyPr/>
          <a:lstStyle/>
          <a:p>
            <a:pPr eaLnBrk="1" hangingPunct="1"/>
            <a:r>
              <a:rPr lang="en-US" sz="1400" b="1" smtClean="0">
                <a:latin typeface="Arial" charset="0"/>
              </a:rPr>
              <a:t>Eastern White Pine:</a:t>
            </a:r>
          </a:p>
          <a:p>
            <a:pPr eaLnBrk="1" hangingPunct="1"/>
            <a:r>
              <a:rPr lang="en-US" sz="1400" b="1" smtClean="0">
                <a:latin typeface="Arial" charset="0"/>
              </a:rPr>
              <a:t>Leaves:</a:t>
            </a:r>
            <a:r>
              <a:rPr lang="en-US" sz="1400" smtClean="0">
                <a:latin typeface="Arial" charset="0"/>
              </a:rPr>
              <a:t> Evergreen needles in clusters of five; soft &amp; flexible; 3-sided, 2 ½ -5” long, and bluish-green. This is the only pine native to Pennsylvania with five needles per bundle.</a:t>
            </a:r>
            <a:endParaRPr lang="en-US" sz="1400" b="1" smtClean="0">
              <a:latin typeface="Arial" charset="0"/>
            </a:endParaRPr>
          </a:p>
          <a:p>
            <a:pPr eaLnBrk="1" hangingPunct="1"/>
            <a:r>
              <a:rPr lang="en-US" sz="1400" b="1" smtClean="0">
                <a:latin typeface="Arial" charset="0"/>
              </a:rPr>
              <a:t>Twigs:</a:t>
            </a:r>
            <a:r>
              <a:rPr lang="en-US" sz="1400" smtClean="0">
                <a:latin typeface="Arial" charset="0"/>
              </a:rPr>
              <a:t> Slender, flexible, with rusty hairs when young, later smooth. Buds egg-shaped, usually less than ½” long, gray-brown.</a:t>
            </a:r>
          </a:p>
          <a:p>
            <a:pPr eaLnBrk="1" hangingPunct="1"/>
            <a:r>
              <a:rPr lang="en-US" sz="1400" b="1" smtClean="0">
                <a:latin typeface="Arial" charset="0"/>
              </a:rPr>
              <a:t>Fruit: </a:t>
            </a:r>
            <a:r>
              <a:rPr lang="en-US" sz="1400" smtClean="0">
                <a:latin typeface="Arial" charset="0"/>
              </a:rPr>
              <a:t>Cones 5”-8” long, without prickles, slightly curved, resinous; each scale usually bears two winged seeds as do all our native pines.</a:t>
            </a:r>
          </a:p>
          <a:p>
            <a:pPr eaLnBrk="1" hangingPunct="1"/>
            <a:r>
              <a:rPr lang="en-US" sz="1400" b="1" smtClean="0">
                <a:latin typeface="Arial" charset="0"/>
              </a:rPr>
              <a:t>Bark:</a:t>
            </a:r>
            <a:r>
              <a:rPr lang="en-US" sz="1400" smtClean="0">
                <a:latin typeface="Arial" charset="0"/>
              </a:rPr>
              <a:t> Young trunks and branches greenish-brown, later darker, grooved, and scaly.</a:t>
            </a:r>
          </a:p>
          <a:p>
            <a:pPr eaLnBrk="1" hangingPunct="1"/>
            <a:r>
              <a:rPr lang="en-US" sz="1400" b="1" smtClean="0">
                <a:latin typeface="Arial" charset="0"/>
              </a:rPr>
              <a:t>General: </a:t>
            </a:r>
            <a:r>
              <a:rPr lang="en-US" sz="1400" smtClean="0">
                <a:latin typeface="Arial" charset="0"/>
              </a:rPr>
              <a:t>Eastern white pines are large trees. At present they usually reach 50- 90’ high. “Penn’s Woods” once saw white pines reaching 150’ and more. It is one of the most valuable softwood timber trees, found in moist or dry woodlands throughout the state, and often planted as an ornamental in large open areas. Many types of wildlife feed on the seeds and soft needles. The inner bark is the preferred winter food of the porcupine; deer browse the twigs.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p:spPr>
        <p:txBody>
          <a:bodyPr/>
          <a:lstStyle/>
          <a:p>
            <a:fld id="{E3A6FBCB-00D5-48BC-B111-3E46E1BC42AE}" type="slidenum">
              <a:rPr lang="en-US" smtClean="0">
                <a:latin typeface="Arial" charset="0"/>
              </a:rPr>
              <a:pPr/>
              <a:t>10</a:t>
            </a:fld>
            <a:endParaRPr lang="en-US" smtClean="0">
              <a:latin typeface="Arial" charset="0"/>
            </a:endParaRPr>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xfrm>
            <a:off x="914400" y="4313238"/>
            <a:ext cx="5029200" cy="4086225"/>
          </a:xfrm>
          <a:noFill/>
          <a:ln/>
        </p:spPr>
        <p:txBody>
          <a:bodyPr/>
          <a:lstStyle/>
          <a:p>
            <a:pPr eaLnBrk="1" hangingPunct="1"/>
            <a:r>
              <a:rPr lang="en-US" b="1" smtClean="0">
                <a:latin typeface="Arial" charset="0"/>
              </a:rPr>
              <a:t>Norway Spruce:</a:t>
            </a:r>
          </a:p>
          <a:p>
            <a:pPr eaLnBrk="1" hangingPunct="1"/>
            <a:r>
              <a:rPr lang="en-US" b="1" smtClean="0">
                <a:latin typeface="Arial" charset="0"/>
              </a:rPr>
              <a:t>Leaves:</a:t>
            </a:r>
            <a:r>
              <a:rPr lang="en-US" smtClean="0">
                <a:latin typeface="Arial" charset="0"/>
              </a:rPr>
              <a:t> Evergreen, stiff, 1/2 to 1” long. Needles are 4-angled, but somewhat flattened, with a sharp-pointed tip, shiny green. </a:t>
            </a:r>
          </a:p>
          <a:p>
            <a:pPr eaLnBrk="1" hangingPunct="1"/>
            <a:r>
              <a:rPr lang="en-US" b="1" smtClean="0">
                <a:latin typeface="Arial" charset="0"/>
              </a:rPr>
              <a:t>Twig:</a:t>
            </a:r>
            <a:r>
              <a:rPr lang="en-US" smtClean="0">
                <a:latin typeface="Arial" charset="0"/>
              </a:rPr>
              <a:t> Slender to medium in size, lacking hair, orangish brown. Needles are borne on woody pegs. </a:t>
            </a:r>
          </a:p>
          <a:p>
            <a:pPr eaLnBrk="1" hangingPunct="1"/>
            <a:r>
              <a:rPr lang="en-US" b="1" smtClean="0">
                <a:latin typeface="Arial" charset="0"/>
              </a:rPr>
              <a:t>Fruit:</a:t>
            </a:r>
            <a:r>
              <a:rPr lang="en-US" smtClean="0">
                <a:latin typeface="Arial" charset="0"/>
              </a:rPr>
              <a:t> Cones are very large, cylindrical, 4 to 6 inches long, with stiff scales that are irregularly toothed. Turning brown and maturing September to November. </a:t>
            </a:r>
          </a:p>
          <a:p>
            <a:pPr eaLnBrk="1" hangingPunct="1"/>
            <a:r>
              <a:rPr lang="en-US" b="1" smtClean="0">
                <a:latin typeface="Arial" charset="0"/>
              </a:rPr>
              <a:t>Bark:</a:t>
            </a:r>
            <a:r>
              <a:rPr lang="en-US" smtClean="0">
                <a:latin typeface="Arial" charset="0"/>
              </a:rPr>
              <a:t> Red-brown and scaly, later turning gray with flaking scales or plates. </a:t>
            </a:r>
          </a:p>
          <a:p>
            <a:pPr eaLnBrk="1" hangingPunct="1"/>
            <a:r>
              <a:rPr lang="en-US" b="1" smtClean="0">
                <a:latin typeface="Arial" charset="0"/>
              </a:rPr>
              <a:t>Flower:</a:t>
            </a:r>
            <a:r>
              <a:rPr lang="en-US" smtClean="0">
                <a:latin typeface="Arial" charset="0"/>
              </a:rPr>
              <a:t> Males yellow-brown in large groups; females upright, purple. </a:t>
            </a:r>
          </a:p>
          <a:p>
            <a:pPr eaLnBrk="1" hangingPunct="1"/>
            <a:r>
              <a:rPr lang="en-US" b="1" smtClean="0">
                <a:latin typeface="Arial" charset="0"/>
              </a:rPr>
              <a:t>General: </a:t>
            </a:r>
            <a:r>
              <a:rPr lang="en-US" smtClean="0">
                <a:latin typeface="Arial" charset="0"/>
              </a:rPr>
              <a:t>A European species that has become a valuable naturalized member of our forests, and extensively planted as an ornamental. A large tree with a dense conical crown. Branchlets on older trees droop. Wood used chiefly for paper pulp, boxes, crates, and lumber.</a:t>
            </a:r>
          </a:p>
          <a:p>
            <a:pPr eaLnBrk="1" hangingPunct="1"/>
            <a:endParaRPr lang="en-US"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p:spPr>
        <p:txBody>
          <a:bodyPr/>
          <a:lstStyle/>
          <a:p>
            <a:fld id="{18611AE0-0C6B-4C37-A792-36F04B45B3BC}" type="slidenum">
              <a:rPr lang="en-US" smtClean="0">
                <a:latin typeface="Arial" charset="0"/>
              </a:rPr>
              <a:pPr/>
              <a:t>11</a:t>
            </a:fld>
            <a:endParaRPr lang="en-US" smtClean="0">
              <a:latin typeface="Arial" charset="0"/>
            </a:endParaRPr>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xfrm>
            <a:off x="914400" y="4313238"/>
            <a:ext cx="5029200" cy="4086225"/>
          </a:xfrm>
          <a:noFill/>
          <a:ln/>
        </p:spPr>
        <p:txBody>
          <a:bodyPr/>
          <a:lstStyle/>
          <a:p>
            <a:pPr eaLnBrk="1" hangingPunct="1"/>
            <a:r>
              <a:rPr lang="en-US" sz="1400" b="1" smtClean="0">
                <a:latin typeface="Arial" charset="0"/>
              </a:rPr>
              <a:t>Red Maple:</a:t>
            </a:r>
          </a:p>
          <a:p>
            <a:pPr eaLnBrk="1" hangingPunct="1"/>
            <a:r>
              <a:rPr lang="en-US" sz="1400" b="1" smtClean="0">
                <a:latin typeface="Arial" charset="0"/>
              </a:rPr>
              <a:t>Leaves: </a:t>
            </a:r>
            <a:r>
              <a:rPr lang="en-US" sz="1400" smtClean="0">
                <a:latin typeface="Arial" charset="0"/>
              </a:rPr>
              <a:t>Opposite, simple, with 3-5 shallow lobes, coarsely toothed, light green above, pale green to whitish beneath, turning brilliant red or orange in autumn.</a:t>
            </a:r>
          </a:p>
          <a:p>
            <a:pPr eaLnBrk="1" hangingPunct="1"/>
            <a:r>
              <a:rPr lang="en-US" sz="1400" b="1" smtClean="0">
                <a:latin typeface="Arial" charset="0"/>
              </a:rPr>
              <a:t>Twigs: </a:t>
            </a:r>
            <a:r>
              <a:rPr lang="en-US" sz="1400" smtClean="0">
                <a:latin typeface="Arial" charset="0"/>
              </a:rPr>
              <a:t>Slender, glossy; at first green, later red to reddish-brown.</a:t>
            </a:r>
          </a:p>
          <a:p>
            <a:pPr eaLnBrk="1" hangingPunct="1"/>
            <a:r>
              <a:rPr lang="en-US" sz="1400" b="1" smtClean="0">
                <a:latin typeface="Arial" charset="0"/>
              </a:rPr>
              <a:t>Fruit: </a:t>
            </a:r>
            <a:r>
              <a:rPr lang="en-US" sz="1400" smtClean="0">
                <a:latin typeface="Arial" charset="0"/>
              </a:rPr>
              <a:t>Wings usually less than 1” long, spreading at a narrow angle, red to brown, maturing in May or June.</a:t>
            </a:r>
          </a:p>
          <a:p>
            <a:pPr eaLnBrk="1" hangingPunct="1"/>
            <a:r>
              <a:rPr lang="en-US" sz="1400" b="1" smtClean="0">
                <a:latin typeface="Arial" charset="0"/>
              </a:rPr>
              <a:t>Bark: </a:t>
            </a:r>
            <a:r>
              <a:rPr lang="en-US" sz="1400" smtClean="0">
                <a:latin typeface="Arial" charset="0"/>
              </a:rPr>
              <a:t>Smooth and light gray on young trunks and branches; older trunks darker, shaggy, and roughened with long irregular peeling flakes.</a:t>
            </a:r>
          </a:p>
          <a:p>
            <a:pPr eaLnBrk="1" hangingPunct="1"/>
            <a:r>
              <a:rPr lang="en-US" sz="1400" b="1" smtClean="0">
                <a:latin typeface="Arial" charset="0"/>
              </a:rPr>
              <a:t>General: </a:t>
            </a:r>
            <a:r>
              <a:rPr lang="en-US" sz="1400" smtClean="0">
                <a:latin typeface="Arial" charset="0"/>
              </a:rPr>
              <a:t>Found throughout PA in a wide variety of habitats, typically reaching 50’ high, sometimes over 100’. It grows best in wet soils Also known as soft maple because its wood is not as hard as sugar maple. Young trees are heavily browsed by deer and rabbits, with rodents consuming the seeds.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p:spPr>
        <p:txBody>
          <a:bodyPr/>
          <a:lstStyle/>
          <a:p>
            <a:fld id="{22147A62-C454-46BB-BE52-9E7370B0D460}" type="slidenum">
              <a:rPr lang="en-US" smtClean="0">
                <a:latin typeface="Arial" charset="0"/>
              </a:rPr>
              <a:pPr/>
              <a:t>12</a:t>
            </a:fld>
            <a:endParaRPr lang="en-US" smtClean="0">
              <a:latin typeface="Arial" charset="0"/>
            </a:endParaRPr>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xfrm>
            <a:off x="914400" y="4313238"/>
            <a:ext cx="5029200" cy="4086225"/>
          </a:xfrm>
          <a:noFill/>
          <a:ln/>
        </p:spPr>
        <p:txBody>
          <a:bodyPr/>
          <a:lstStyle/>
          <a:p>
            <a:pPr eaLnBrk="1" hangingPunct="1">
              <a:lnSpc>
                <a:spcPct val="80000"/>
              </a:lnSpc>
            </a:pPr>
            <a:r>
              <a:rPr lang="en-US" sz="1400" b="1" smtClean="0">
                <a:latin typeface="Arial" charset="0"/>
              </a:rPr>
              <a:t>Sugar Maple:</a:t>
            </a:r>
          </a:p>
          <a:p>
            <a:pPr eaLnBrk="1" hangingPunct="1">
              <a:lnSpc>
                <a:spcPct val="80000"/>
              </a:lnSpc>
            </a:pPr>
            <a:r>
              <a:rPr lang="en-US" sz="1400" b="1" smtClean="0">
                <a:latin typeface="Arial" charset="0"/>
              </a:rPr>
              <a:t>Leaves: </a:t>
            </a:r>
            <a:r>
              <a:rPr lang="en-US" sz="1400" smtClean="0">
                <a:latin typeface="Arial" charset="0"/>
              </a:rPr>
              <a:t>Opposite, simple, 5-lobed with a few large teeth, about 4” wide, bright green above, pale green below. Leaves turn bright yellow, orange, or red in autumn.</a:t>
            </a:r>
          </a:p>
          <a:p>
            <a:pPr eaLnBrk="1" hangingPunct="1">
              <a:lnSpc>
                <a:spcPct val="80000"/>
              </a:lnSpc>
            </a:pPr>
            <a:r>
              <a:rPr lang="en-US" sz="1400" b="1" smtClean="0">
                <a:latin typeface="Arial" charset="0"/>
              </a:rPr>
              <a:t>Twigs: </a:t>
            </a:r>
            <a:r>
              <a:rPr lang="en-US" sz="1400" smtClean="0">
                <a:latin typeface="Arial" charset="0"/>
              </a:rPr>
              <a:t>Reddish brown to light brown. Buds brown and sharp-pointed.</a:t>
            </a:r>
          </a:p>
          <a:p>
            <a:pPr eaLnBrk="1" hangingPunct="1">
              <a:lnSpc>
                <a:spcPct val="80000"/>
              </a:lnSpc>
            </a:pPr>
            <a:r>
              <a:rPr lang="en-US" sz="1400" b="1" smtClean="0">
                <a:latin typeface="Arial" charset="0"/>
              </a:rPr>
              <a:t>Fruit: </a:t>
            </a:r>
            <a:r>
              <a:rPr lang="en-US" sz="1400" smtClean="0">
                <a:latin typeface="Arial" charset="0"/>
              </a:rPr>
              <a:t>Horseshoe-shaped with wings almost parallel, maturing in autumn, sometimes persisting into winter.</a:t>
            </a:r>
          </a:p>
          <a:p>
            <a:pPr eaLnBrk="1" hangingPunct="1">
              <a:lnSpc>
                <a:spcPct val="80000"/>
              </a:lnSpc>
            </a:pPr>
            <a:r>
              <a:rPr lang="en-US" sz="1400" b="1" smtClean="0">
                <a:latin typeface="Arial" charset="0"/>
              </a:rPr>
              <a:t>Bark: </a:t>
            </a:r>
            <a:r>
              <a:rPr lang="en-US" sz="1400" smtClean="0">
                <a:latin typeface="Arial" charset="0"/>
              </a:rPr>
              <a:t>Gray-brown, smooth on young trunks, older trunks fissured with long, irregular flakes.</a:t>
            </a:r>
          </a:p>
          <a:p>
            <a:pPr eaLnBrk="1" hangingPunct="1">
              <a:lnSpc>
                <a:spcPct val="80000"/>
              </a:lnSpc>
            </a:pPr>
            <a:r>
              <a:rPr lang="en-US" sz="1400" b="1" smtClean="0">
                <a:latin typeface="Arial" charset="0"/>
              </a:rPr>
              <a:t>General: </a:t>
            </a:r>
            <a:r>
              <a:rPr lang="en-US" sz="1400" smtClean="0">
                <a:latin typeface="Arial" charset="0"/>
              </a:rPr>
              <a:t>Also called rock maple for its hard wood, this important timber tree is found on moist wooded slopes throughout PA, reaching heights of 60’-80’. The wood is used for furniture, musical instruments and flooring, and the sap is collected for maple syrup production. Birds and rodents eat the seeds. Deer, squirrels, porcupine and other mammals browse the twigs, buds, and bark.</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63A524E-C1C4-4D92-9E66-D89480214E6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299650-798C-475D-B86B-3F135635CD1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C063C69-688D-4508-B205-8DC2DAC59EA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32055C40-AFBD-4189-8950-B2D663C5572E}"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1D9BC7A-EB3E-4988-BC30-8BD5CDB19143}"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9B39FC1-3CF7-449C-B07A-10B758472632}"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74BC71D6-6565-4DE8-ADF6-E08584F38BD5}"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2726B2F-2003-4AD8-BACA-6F44A0237E0E}"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AB51398-49B9-47FD-8BC3-B032D80A747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FD6D00-368F-45A8-B8DA-0D2E9791306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850377B-FF2D-41C0-9B49-AFC856F1370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99C9244-9CFA-4EE3-A587-2BA9D09814A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39A63D3-51D8-4F56-9FA8-76A16B5D519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8823432-5456-42B2-9A2B-58FDD0FA68A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1E271AD-CF2F-4926-A962-C932C4C553E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84D7D97-28C3-4816-BF83-DFE92619D11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08F79EB-3616-4DB4-9322-CAB39C3AFF0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76A70988-50B9-4017-ABC0-FD7041D1585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5" r:id="rId1"/>
    <p:sldLayoutId id="2147483664" r:id="rId2"/>
    <p:sldLayoutId id="2147483663" r:id="rId3"/>
    <p:sldLayoutId id="2147483662" r:id="rId4"/>
    <p:sldLayoutId id="2147483661" r:id="rId5"/>
    <p:sldLayoutId id="2147483660" r:id="rId6"/>
    <p:sldLayoutId id="2147483659" r:id="rId7"/>
    <p:sldLayoutId id="2147483658" r:id="rId8"/>
    <p:sldLayoutId id="2147483657" r:id="rId9"/>
    <p:sldLayoutId id="2147483656" r:id="rId10"/>
    <p:sldLayoutId id="2147483655" r:id="rId11"/>
    <p:sldLayoutId id="2147483654" r:id="rId12"/>
    <p:sldLayoutId id="2147483653" r:id="rId13"/>
    <p:sldLayoutId id="2147483652" r:id="rId14"/>
    <p:sldLayoutId id="2147483651" r:id="rId15"/>
    <p:sldLayoutId id="2147483650" r:id="rId16"/>
    <p:sldLayoutId id="2147483649" r:id="rId17"/>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5" Type="http://schemas.openxmlformats.org/officeDocument/2006/relationships/image" Target="../media/image26.jpeg"/><Relationship Id="rId6" Type="http://schemas.openxmlformats.org/officeDocument/2006/relationships/image" Target="../media/image27.jpe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5" Type="http://schemas.openxmlformats.org/officeDocument/2006/relationships/image" Target="../media/image30.jpeg"/><Relationship Id="rId6" Type="http://schemas.openxmlformats.org/officeDocument/2006/relationships/image" Target="../media/image31.jpe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jpeg"/><Relationship Id="rId5" Type="http://schemas.openxmlformats.org/officeDocument/2006/relationships/image" Target="../media/image34.jpeg"/><Relationship Id="rId6" Type="http://schemas.openxmlformats.org/officeDocument/2006/relationships/image" Target="../media/image35.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6.jpeg"/><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38.jpeg"/><Relationship Id="rId5" Type="http://schemas.openxmlformats.org/officeDocument/2006/relationships/image" Target="../media/image39.jpeg"/><Relationship Id="rId6" Type="http://schemas.openxmlformats.org/officeDocument/2006/relationships/image" Target="../media/image40.jpe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43.jpeg"/><Relationship Id="rId6" Type="http://schemas.openxmlformats.org/officeDocument/2006/relationships/image" Target="../media/image44.jpeg"/><Relationship Id="rId7" Type="http://schemas.openxmlformats.org/officeDocument/2006/relationships/image" Target="../media/image45.jpe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0.jpeg"/><Relationship Id="rId5" Type="http://schemas.openxmlformats.org/officeDocument/2006/relationships/image" Target="../media/image51.jpeg"/><Relationship Id="rId6" Type="http://schemas.openxmlformats.org/officeDocument/2006/relationships/image" Target="../media/image52.jpeg"/><Relationship Id="rId7" Type="http://schemas.openxmlformats.org/officeDocument/2006/relationships/image" Target="../media/image53.jpe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1.jpeg"/><Relationship Id="rId5" Type="http://schemas.openxmlformats.org/officeDocument/2006/relationships/image" Target="../media/image46.jpeg"/><Relationship Id="rId6" Type="http://schemas.openxmlformats.org/officeDocument/2006/relationships/image" Target="../media/image47.jpe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4.jpeg"/><Relationship Id="rId3" Type="http://schemas.openxmlformats.org/officeDocument/2006/relationships/image" Target="../media/image4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55.jpeg"/><Relationship Id="rId4" Type="http://schemas.openxmlformats.org/officeDocument/2006/relationships/image" Target="../media/image56.jpeg"/><Relationship Id="rId5" Type="http://schemas.openxmlformats.org/officeDocument/2006/relationships/image" Target="../media/image57.jpeg"/><Relationship Id="rId6" Type="http://schemas.openxmlformats.org/officeDocument/2006/relationships/image" Target="../media/image58.jpeg"/><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3" Type="http://schemas.openxmlformats.org/officeDocument/2006/relationships/image" Target="../media/image59.jpeg"/><Relationship Id="rId4" Type="http://schemas.openxmlformats.org/officeDocument/2006/relationships/image" Target="../media/image60.jpeg"/><Relationship Id="rId5" Type="http://schemas.openxmlformats.org/officeDocument/2006/relationships/image" Target="../media/image61.jpeg"/><Relationship Id="rId6" Type="http://schemas.openxmlformats.org/officeDocument/2006/relationships/image" Target="../media/image62.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3" Type="http://schemas.openxmlformats.org/officeDocument/2006/relationships/image" Target="../media/image63.jpeg"/><Relationship Id="rId4" Type="http://schemas.openxmlformats.org/officeDocument/2006/relationships/image" Target="../media/image64.jpeg"/><Relationship Id="rId5" Type="http://schemas.openxmlformats.org/officeDocument/2006/relationships/image" Target="../media/image65.jpeg"/><Relationship Id="rId6" Type="http://schemas.openxmlformats.org/officeDocument/2006/relationships/image" Target="../media/image66.jpeg"/><Relationship Id="rId7" Type="http://schemas.openxmlformats.org/officeDocument/2006/relationships/image" Target="../media/image67.jpeg"/><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69.jpeg"/><Relationship Id="rId5" Type="http://schemas.openxmlformats.org/officeDocument/2006/relationships/image" Target="../media/image70.jpeg"/><Relationship Id="rId6" Type="http://schemas.openxmlformats.org/officeDocument/2006/relationships/image" Target="../media/image71.jpeg"/><Relationship Id="rId7" Type="http://schemas.openxmlformats.org/officeDocument/2006/relationships/image" Target="../media/image72.jpeg"/><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5" Type="http://schemas.openxmlformats.org/officeDocument/2006/relationships/image" Target="../media/image75.jpeg"/><Relationship Id="rId6" Type="http://schemas.openxmlformats.org/officeDocument/2006/relationships/image" Target="../media/image76.jpeg"/><Relationship Id="rId7" Type="http://schemas.openxmlformats.org/officeDocument/2006/relationships/image" Target="../media/image77.jpeg"/><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3" Type="http://schemas.openxmlformats.org/officeDocument/2006/relationships/image" Target="../media/image78.jpeg"/><Relationship Id="rId4" Type="http://schemas.openxmlformats.org/officeDocument/2006/relationships/image" Target="../media/image79.jpeg"/><Relationship Id="rId5" Type="http://schemas.openxmlformats.org/officeDocument/2006/relationships/image" Target="../media/image80.jpeg"/><Relationship Id="rId6" Type="http://schemas.openxmlformats.org/officeDocument/2006/relationships/image" Target="../media/image81.jpeg"/><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2.jpeg"/><Relationship Id="rId3" Type="http://schemas.openxmlformats.org/officeDocument/2006/relationships/image" Target="../media/image8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85.png"/></Relationships>
</file>

<file path=ppt/slides/_rels/slide29.xml.rels><?xml version="1.0" encoding="UTF-8" standalone="yes"?>
<Relationships xmlns="http://schemas.openxmlformats.org/package/2006/relationships"><Relationship Id="rId3" Type="http://schemas.openxmlformats.org/officeDocument/2006/relationships/image" Target="../media/image87.jpeg"/><Relationship Id="rId4" Type="http://schemas.openxmlformats.org/officeDocument/2006/relationships/image" Target="../media/image88.jpeg"/><Relationship Id="rId5" Type="http://schemas.openxmlformats.org/officeDocument/2006/relationships/image" Target="../media/image89.jpeg"/><Relationship Id="rId1" Type="http://schemas.openxmlformats.org/officeDocument/2006/relationships/slideLayout" Target="../slideLayouts/slideLayout13.xml"/><Relationship Id="rId2" Type="http://schemas.openxmlformats.org/officeDocument/2006/relationships/image" Target="../media/image8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 Id="rId3"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9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9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9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9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4.jpeg"/></Relationships>
</file>

<file path=ppt/slides/_rels/slide35.xml.rels><?xml version="1.0" encoding="UTF-8" standalone="yes"?>
<Relationships xmlns="http://schemas.openxmlformats.org/package/2006/relationships"><Relationship Id="rId3" Type="http://schemas.openxmlformats.org/officeDocument/2006/relationships/image" Target="../media/image96.jpeg"/><Relationship Id="rId4" Type="http://schemas.openxmlformats.org/officeDocument/2006/relationships/image" Target="../media/image97.jpeg"/><Relationship Id="rId5" Type="http://schemas.openxmlformats.org/officeDocument/2006/relationships/image" Target="../media/image98.jpeg"/><Relationship Id="rId6" Type="http://schemas.openxmlformats.org/officeDocument/2006/relationships/image" Target="../media/image99.jpeg"/><Relationship Id="rId1" Type="http://schemas.openxmlformats.org/officeDocument/2006/relationships/slideLayout" Target="../slideLayouts/slideLayout15.xml"/><Relationship Id="rId2" Type="http://schemas.openxmlformats.org/officeDocument/2006/relationships/image" Target="../media/image95.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00.jpeg"/><Relationship Id="rId3" Type="http://schemas.openxmlformats.org/officeDocument/2006/relationships/image" Target="../media/image101.wmf"/></Relationships>
</file>

<file path=ppt/slides/_rels/slide37.xml.rels><?xml version="1.0" encoding="UTF-8" standalone="yes"?>
<Relationships xmlns="http://schemas.openxmlformats.org/package/2006/relationships"><Relationship Id="rId3" Type="http://schemas.openxmlformats.org/officeDocument/2006/relationships/image" Target="../media/image103.jpeg"/><Relationship Id="rId4" Type="http://schemas.openxmlformats.org/officeDocument/2006/relationships/image" Target="../media/image104.jpeg"/><Relationship Id="rId5" Type="http://schemas.openxmlformats.org/officeDocument/2006/relationships/image" Target="../media/image105.jpeg"/><Relationship Id="rId1" Type="http://schemas.openxmlformats.org/officeDocument/2006/relationships/slideLayout" Target="../slideLayouts/slideLayout15.xml"/><Relationship Id="rId2" Type="http://schemas.openxmlformats.org/officeDocument/2006/relationships/image" Target="../media/image102.jpeg"/></Relationships>
</file>

<file path=ppt/slides/_rels/slide38.xml.rels><?xml version="1.0" encoding="UTF-8" standalone="yes"?>
<Relationships xmlns="http://schemas.openxmlformats.org/package/2006/relationships"><Relationship Id="rId3" Type="http://schemas.openxmlformats.org/officeDocument/2006/relationships/image" Target="../media/image107.jpeg"/><Relationship Id="rId4" Type="http://schemas.openxmlformats.org/officeDocument/2006/relationships/image" Target="../media/image108.jpeg"/><Relationship Id="rId5" Type="http://schemas.openxmlformats.org/officeDocument/2006/relationships/image" Target="../media/image109.jpeg"/><Relationship Id="rId6" Type="http://schemas.openxmlformats.org/officeDocument/2006/relationships/image" Target="../media/image110.jpeg"/><Relationship Id="rId1" Type="http://schemas.openxmlformats.org/officeDocument/2006/relationships/slideLayout" Target="../slideLayouts/slideLayout15.xml"/><Relationship Id="rId2" Type="http://schemas.openxmlformats.org/officeDocument/2006/relationships/image" Target="../media/image106.jpeg"/></Relationships>
</file>

<file path=ppt/slides/_rels/slide39.xml.rels><?xml version="1.0" encoding="UTF-8" standalone="yes"?>
<Relationships xmlns="http://schemas.openxmlformats.org/package/2006/relationships"><Relationship Id="rId3" Type="http://schemas.openxmlformats.org/officeDocument/2006/relationships/image" Target="../media/image112.jpeg"/><Relationship Id="rId4" Type="http://schemas.openxmlformats.org/officeDocument/2006/relationships/image" Target="../media/image113.jpeg"/><Relationship Id="rId5" Type="http://schemas.openxmlformats.org/officeDocument/2006/relationships/image" Target="../media/image114.jpeg"/><Relationship Id="rId1" Type="http://schemas.openxmlformats.org/officeDocument/2006/relationships/slideLayout" Target="../slideLayouts/slideLayout15.xml"/><Relationship Id="rId2" Type="http://schemas.openxmlformats.org/officeDocument/2006/relationships/image" Target="../media/image111.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5.png"/><Relationship Id="rId3" Type="http://schemas.openxmlformats.org/officeDocument/2006/relationships/image" Target="../media/image11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8.png"/><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wmf"/><Relationship Id="rId4" Type="http://schemas.openxmlformats.org/officeDocument/2006/relationships/image" Target="../media/image10.wmf"/><Relationship Id="rId5" Type="http://schemas.openxmlformats.org/officeDocument/2006/relationships/image" Target="../media/image11.wmf"/><Relationship Id="rId6" Type="http://schemas.openxmlformats.org/officeDocument/2006/relationships/image" Target="../media/image12.wmf"/><Relationship Id="rId7" Type="http://schemas.openxmlformats.org/officeDocument/2006/relationships/image" Target="../media/image13.wmf"/><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jpeg"/><Relationship Id="rId5" Type="http://schemas.openxmlformats.org/officeDocument/2006/relationships/image" Target="../media/image22.jpeg"/><Relationship Id="rId6" Type="http://schemas.openxmlformats.org/officeDocument/2006/relationships/image" Target="../media/image23.jpeg"/><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8" descr="Wayne 2001 3"/>
          <p:cNvPicPr>
            <a:picLocks noGrp="1" noChangeAspect="1" noChangeArrowheads="1"/>
          </p:cNvPicPr>
          <p:nvPr>
            <p:ph idx="1"/>
          </p:nvPr>
        </p:nvPicPr>
        <p:blipFill>
          <a:blip r:embed="rId2"/>
          <a:srcRect/>
          <a:stretch>
            <a:fillRect/>
          </a:stretch>
        </p:blipFill>
        <p:spPr>
          <a:xfrm>
            <a:off x="0" y="0"/>
            <a:ext cx="9144000" cy="7239000"/>
          </a:xfrm>
        </p:spPr>
      </p:pic>
      <p:sp>
        <p:nvSpPr>
          <p:cNvPr id="21506" name="Rectangle 4"/>
          <p:cNvSpPr>
            <a:spLocks noGrp="1" noChangeArrowheads="1"/>
          </p:cNvSpPr>
          <p:nvPr>
            <p:ph type="title"/>
          </p:nvPr>
        </p:nvSpPr>
        <p:spPr>
          <a:xfrm>
            <a:off x="457200" y="304800"/>
            <a:ext cx="8229600" cy="2286000"/>
          </a:xfrm>
        </p:spPr>
        <p:txBody>
          <a:bodyPr/>
          <a:lstStyle/>
          <a:p>
            <a:pPr eaLnBrk="1" hangingPunct="1"/>
            <a:r>
              <a:rPr lang="en-US" sz="5400" smtClean="0">
                <a:solidFill>
                  <a:srgbClr val="FFFF00"/>
                </a:solidFill>
              </a:rPr>
              <a:t>Monroe Envirothon</a:t>
            </a:r>
            <a:r>
              <a:rPr lang="en-US" sz="4000" smtClean="0">
                <a:solidFill>
                  <a:srgbClr val="FFFF00"/>
                </a:solidFill>
              </a:rPr>
              <a:t/>
            </a:r>
            <a:br>
              <a:rPr lang="en-US" sz="4000" smtClean="0">
                <a:solidFill>
                  <a:srgbClr val="FFFF00"/>
                </a:solidFill>
              </a:rPr>
            </a:br>
            <a:r>
              <a:rPr lang="en-US" sz="4800" smtClean="0">
                <a:solidFill>
                  <a:srgbClr val="FFFF00"/>
                </a:solidFill>
              </a:rPr>
              <a:t>Forestry</a:t>
            </a:r>
            <a:br>
              <a:rPr lang="en-US" sz="4800" smtClean="0">
                <a:solidFill>
                  <a:srgbClr val="FFFF00"/>
                </a:solidFill>
              </a:rPr>
            </a:br>
            <a:r>
              <a:rPr lang="en-US" sz="4800" smtClean="0">
                <a:solidFill>
                  <a:srgbClr val="FFFF00"/>
                </a:solidFill>
              </a:rPr>
              <a:t>2009</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6866" name="Picture 2" descr="pabiesleaf"/>
          <p:cNvPicPr>
            <a:picLocks noChangeAspect="1" noChangeArrowheads="1"/>
          </p:cNvPicPr>
          <p:nvPr/>
        </p:nvPicPr>
        <p:blipFill>
          <a:blip r:embed="rId3"/>
          <a:srcRect/>
          <a:stretch>
            <a:fillRect/>
          </a:stretch>
        </p:blipFill>
        <p:spPr bwMode="auto">
          <a:xfrm>
            <a:off x="304800" y="1295400"/>
            <a:ext cx="2192338" cy="4495800"/>
          </a:xfrm>
          <a:prstGeom prst="rect">
            <a:avLst/>
          </a:prstGeom>
          <a:noFill/>
          <a:ln w="9525">
            <a:noFill/>
            <a:miter lim="800000"/>
            <a:headEnd/>
            <a:tailEnd/>
          </a:ln>
        </p:spPr>
      </p:pic>
      <p:pic>
        <p:nvPicPr>
          <p:cNvPr id="36867" name="Picture 3" descr="pabiesform"/>
          <p:cNvPicPr>
            <a:picLocks noChangeAspect="1" noChangeArrowheads="1"/>
          </p:cNvPicPr>
          <p:nvPr/>
        </p:nvPicPr>
        <p:blipFill>
          <a:blip r:embed="rId4"/>
          <a:srcRect/>
          <a:stretch>
            <a:fillRect/>
          </a:stretch>
        </p:blipFill>
        <p:spPr bwMode="auto">
          <a:xfrm>
            <a:off x="6248400" y="914400"/>
            <a:ext cx="2663825" cy="5181600"/>
          </a:xfrm>
          <a:prstGeom prst="rect">
            <a:avLst/>
          </a:prstGeom>
          <a:noFill/>
          <a:ln w="9525">
            <a:noFill/>
            <a:miter lim="800000"/>
            <a:headEnd/>
            <a:tailEnd/>
          </a:ln>
        </p:spPr>
      </p:pic>
      <p:pic>
        <p:nvPicPr>
          <p:cNvPr id="36868" name="Picture 4" descr="pabiesbark"/>
          <p:cNvPicPr>
            <a:picLocks noChangeAspect="1" noChangeArrowheads="1"/>
          </p:cNvPicPr>
          <p:nvPr/>
        </p:nvPicPr>
        <p:blipFill>
          <a:blip r:embed="rId5"/>
          <a:srcRect/>
          <a:stretch>
            <a:fillRect/>
          </a:stretch>
        </p:blipFill>
        <p:spPr bwMode="auto">
          <a:xfrm>
            <a:off x="3962400" y="1371600"/>
            <a:ext cx="2128838" cy="4343400"/>
          </a:xfrm>
          <a:prstGeom prst="rect">
            <a:avLst/>
          </a:prstGeom>
          <a:noFill/>
          <a:ln w="9525">
            <a:noFill/>
            <a:miter lim="800000"/>
            <a:headEnd/>
            <a:tailEnd/>
          </a:ln>
        </p:spPr>
      </p:pic>
      <p:pic>
        <p:nvPicPr>
          <p:cNvPr id="36869" name="Picture 5" descr="pabiestwig"/>
          <p:cNvPicPr>
            <a:picLocks noChangeAspect="1" noChangeArrowheads="1"/>
          </p:cNvPicPr>
          <p:nvPr/>
        </p:nvPicPr>
        <p:blipFill>
          <a:blip r:embed="rId6"/>
          <a:srcRect/>
          <a:stretch>
            <a:fillRect/>
          </a:stretch>
        </p:blipFill>
        <p:spPr bwMode="auto">
          <a:xfrm>
            <a:off x="2590800" y="1524000"/>
            <a:ext cx="1246188" cy="4029075"/>
          </a:xfrm>
          <a:prstGeom prst="rect">
            <a:avLst/>
          </a:prstGeom>
          <a:noFill/>
          <a:ln w="9525">
            <a:noFill/>
            <a:miter lim="800000"/>
            <a:headEnd/>
            <a:tailEnd/>
          </a:ln>
        </p:spPr>
      </p:pic>
      <p:sp>
        <p:nvSpPr>
          <p:cNvPr id="36870" name="Text Box 6"/>
          <p:cNvSpPr txBox="1">
            <a:spLocks noChangeArrowheads="1"/>
          </p:cNvSpPr>
          <p:nvPr/>
        </p:nvSpPr>
        <p:spPr bwMode="auto">
          <a:xfrm>
            <a:off x="1371600" y="304800"/>
            <a:ext cx="5867400" cy="701675"/>
          </a:xfrm>
          <a:prstGeom prst="rect">
            <a:avLst/>
          </a:prstGeom>
          <a:noFill/>
          <a:ln w="9525">
            <a:noFill/>
            <a:miter lim="800000"/>
            <a:headEnd/>
            <a:tailEnd/>
          </a:ln>
        </p:spPr>
        <p:txBody>
          <a:bodyPr>
            <a:spAutoFit/>
          </a:bodyPr>
          <a:lstStyle/>
          <a:p>
            <a:pPr algn="ctr">
              <a:spcBef>
                <a:spcPct val="50000"/>
              </a:spcBef>
            </a:pPr>
            <a:r>
              <a:rPr lang="en-US" sz="4000">
                <a:latin typeface="Times New Roman" pitchFamily="18" charset="0"/>
              </a:rPr>
              <a:t>Norway Spruce</a:t>
            </a:r>
            <a:endParaRPr lang="en-US" sz="4000" i="1">
              <a:latin typeface="Times New Roman" pitchFamily="18" charset="0"/>
            </a:endParaRPr>
          </a:p>
        </p:txBody>
      </p:sp>
      <p:sp>
        <p:nvSpPr>
          <p:cNvPr id="36871" name="Text Box 7"/>
          <p:cNvSpPr txBox="1">
            <a:spLocks noChangeArrowheads="1"/>
          </p:cNvSpPr>
          <p:nvPr/>
        </p:nvSpPr>
        <p:spPr bwMode="auto">
          <a:xfrm>
            <a:off x="2514600" y="6070600"/>
            <a:ext cx="2725738" cy="396875"/>
          </a:xfrm>
          <a:prstGeom prst="rect">
            <a:avLst/>
          </a:prstGeom>
          <a:noFill/>
          <a:ln w="9525">
            <a:noFill/>
            <a:miter lim="800000"/>
            <a:headEnd/>
            <a:tailEnd/>
          </a:ln>
        </p:spPr>
        <p:txBody>
          <a:bodyPr wrap="none">
            <a:spAutoFit/>
          </a:bodyPr>
          <a:lstStyle/>
          <a:p>
            <a:r>
              <a:rPr lang="en-US" sz="2000"/>
              <a:t>Uses:  Building lumber</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altLang="en-US" sz="3200" smtClean="0"/>
              <a:t>Deciduous – Opposite Branching Species</a:t>
            </a:r>
            <a:r>
              <a:rPr lang="en-US" altLang="en-US" sz="4000" smtClean="0"/>
              <a:t/>
            </a:r>
            <a:br>
              <a:rPr lang="en-US" altLang="en-US" sz="4000" smtClean="0"/>
            </a:br>
            <a:r>
              <a:rPr lang="en-US" altLang="en-US" sz="4000" smtClean="0"/>
              <a:t>Red/Soft Maple</a:t>
            </a:r>
          </a:p>
        </p:txBody>
      </p:sp>
      <p:pic>
        <p:nvPicPr>
          <p:cNvPr id="38915" name="Picture 3" descr="arubrumform"/>
          <p:cNvPicPr>
            <a:picLocks noChangeAspect="1" noChangeArrowheads="1"/>
          </p:cNvPicPr>
          <p:nvPr/>
        </p:nvPicPr>
        <p:blipFill>
          <a:blip r:embed="rId3"/>
          <a:srcRect/>
          <a:stretch>
            <a:fillRect/>
          </a:stretch>
        </p:blipFill>
        <p:spPr bwMode="auto">
          <a:xfrm>
            <a:off x="762000" y="2209800"/>
            <a:ext cx="2343150" cy="3851275"/>
          </a:xfrm>
          <a:prstGeom prst="rect">
            <a:avLst/>
          </a:prstGeom>
          <a:noFill/>
          <a:ln w="9525">
            <a:noFill/>
            <a:miter lim="800000"/>
            <a:headEnd/>
            <a:tailEnd/>
          </a:ln>
        </p:spPr>
      </p:pic>
      <p:pic>
        <p:nvPicPr>
          <p:cNvPr id="38916" name="Picture 4" descr="Arubrumleafg"/>
          <p:cNvPicPr>
            <a:picLocks noChangeAspect="1" noChangeArrowheads="1"/>
          </p:cNvPicPr>
          <p:nvPr/>
        </p:nvPicPr>
        <p:blipFill>
          <a:blip r:embed="rId4"/>
          <a:srcRect/>
          <a:stretch>
            <a:fillRect/>
          </a:stretch>
        </p:blipFill>
        <p:spPr bwMode="auto">
          <a:xfrm>
            <a:off x="3457575" y="2057400"/>
            <a:ext cx="2228850" cy="3817938"/>
          </a:xfrm>
          <a:prstGeom prst="rect">
            <a:avLst/>
          </a:prstGeom>
          <a:noFill/>
          <a:ln w="9525">
            <a:noFill/>
            <a:miter lim="800000"/>
            <a:headEnd/>
            <a:tailEnd/>
          </a:ln>
        </p:spPr>
      </p:pic>
      <p:pic>
        <p:nvPicPr>
          <p:cNvPr id="38917" name="Picture 5" descr="Arubrumtwig"/>
          <p:cNvPicPr>
            <a:picLocks noChangeAspect="1" noChangeArrowheads="1"/>
          </p:cNvPicPr>
          <p:nvPr/>
        </p:nvPicPr>
        <p:blipFill>
          <a:blip r:embed="rId5"/>
          <a:srcRect/>
          <a:stretch>
            <a:fillRect/>
          </a:stretch>
        </p:blipFill>
        <p:spPr bwMode="auto">
          <a:xfrm>
            <a:off x="6096000" y="2057400"/>
            <a:ext cx="685800" cy="3817938"/>
          </a:xfrm>
          <a:prstGeom prst="rect">
            <a:avLst/>
          </a:prstGeom>
          <a:noFill/>
          <a:ln w="9525">
            <a:noFill/>
            <a:miter lim="800000"/>
            <a:headEnd/>
            <a:tailEnd/>
          </a:ln>
        </p:spPr>
      </p:pic>
      <p:pic>
        <p:nvPicPr>
          <p:cNvPr id="38918" name="Picture 6" descr="Arubrumfruit"/>
          <p:cNvPicPr>
            <a:picLocks noChangeAspect="1" noChangeArrowheads="1"/>
          </p:cNvPicPr>
          <p:nvPr/>
        </p:nvPicPr>
        <p:blipFill>
          <a:blip r:embed="rId6"/>
          <a:srcRect/>
          <a:stretch>
            <a:fillRect/>
          </a:stretch>
        </p:blipFill>
        <p:spPr bwMode="auto">
          <a:xfrm>
            <a:off x="6934200" y="2586038"/>
            <a:ext cx="1760538" cy="1684337"/>
          </a:xfrm>
          <a:prstGeom prst="rect">
            <a:avLst/>
          </a:prstGeom>
          <a:noFill/>
          <a:ln w="9525">
            <a:noFill/>
            <a:miter lim="800000"/>
            <a:headEnd/>
            <a:tailEnd/>
          </a:ln>
        </p:spPr>
      </p:pic>
      <p:sp>
        <p:nvSpPr>
          <p:cNvPr id="38919" name="Text Box 7"/>
          <p:cNvSpPr txBox="1">
            <a:spLocks noChangeArrowheads="1"/>
          </p:cNvSpPr>
          <p:nvPr/>
        </p:nvSpPr>
        <p:spPr bwMode="auto">
          <a:xfrm>
            <a:off x="2590800" y="6146800"/>
            <a:ext cx="3751263" cy="396875"/>
          </a:xfrm>
          <a:prstGeom prst="rect">
            <a:avLst/>
          </a:prstGeom>
          <a:noFill/>
          <a:ln w="9525">
            <a:noFill/>
            <a:miter lim="800000"/>
            <a:headEnd/>
            <a:tailEnd/>
          </a:ln>
        </p:spPr>
        <p:txBody>
          <a:bodyPr wrap="none">
            <a:spAutoFit/>
          </a:bodyPr>
          <a:lstStyle/>
          <a:p>
            <a:r>
              <a:rPr lang="en-US" sz="2000"/>
              <a:t>Uses:  furniture, flooring, pallets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altLang="en-US" smtClean="0"/>
              <a:t>Sugar/Hard Maple</a:t>
            </a:r>
          </a:p>
        </p:txBody>
      </p:sp>
      <p:pic>
        <p:nvPicPr>
          <p:cNvPr id="40963" name="Picture 3" descr="asaccharumform"/>
          <p:cNvPicPr>
            <a:picLocks noChangeAspect="1" noChangeArrowheads="1"/>
          </p:cNvPicPr>
          <p:nvPr/>
        </p:nvPicPr>
        <p:blipFill>
          <a:blip r:embed="rId3"/>
          <a:srcRect/>
          <a:stretch>
            <a:fillRect/>
          </a:stretch>
        </p:blipFill>
        <p:spPr bwMode="auto">
          <a:xfrm>
            <a:off x="228600" y="2133600"/>
            <a:ext cx="2554288" cy="3608388"/>
          </a:xfrm>
          <a:prstGeom prst="rect">
            <a:avLst/>
          </a:prstGeom>
          <a:noFill/>
          <a:ln w="9525">
            <a:noFill/>
            <a:miter lim="800000"/>
            <a:headEnd/>
            <a:tailEnd/>
          </a:ln>
        </p:spPr>
      </p:pic>
      <p:pic>
        <p:nvPicPr>
          <p:cNvPr id="40964" name="Picture 4" descr="asaccharumtwig"/>
          <p:cNvPicPr>
            <a:picLocks noChangeAspect="1" noChangeArrowheads="1"/>
          </p:cNvPicPr>
          <p:nvPr/>
        </p:nvPicPr>
        <p:blipFill>
          <a:blip r:embed="rId4"/>
          <a:srcRect/>
          <a:stretch>
            <a:fillRect/>
          </a:stretch>
        </p:blipFill>
        <p:spPr bwMode="auto">
          <a:xfrm>
            <a:off x="5029200" y="1752600"/>
            <a:ext cx="1692275" cy="4137025"/>
          </a:xfrm>
          <a:prstGeom prst="rect">
            <a:avLst/>
          </a:prstGeom>
          <a:noFill/>
          <a:ln w="9525">
            <a:noFill/>
            <a:miter lim="800000"/>
            <a:headEnd/>
            <a:tailEnd/>
          </a:ln>
        </p:spPr>
      </p:pic>
      <p:pic>
        <p:nvPicPr>
          <p:cNvPr id="40965" name="Picture 5" descr="asaccharumfruit"/>
          <p:cNvPicPr>
            <a:picLocks noChangeAspect="1" noChangeArrowheads="1"/>
          </p:cNvPicPr>
          <p:nvPr/>
        </p:nvPicPr>
        <p:blipFill>
          <a:blip r:embed="rId5"/>
          <a:srcRect/>
          <a:stretch>
            <a:fillRect/>
          </a:stretch>
        </p:blipFill>
        <p:spPr bwMode="auto">
          <a:xfrm>
            <a:off x="6934200" y="1676400"/>
            <a:ext cx="1989138" cy="4137025"/>
          </a:xfrm>
          <a:prstGeom prst="rect">
            <a:avLst/>
          </a:prstGeom>
          <a:noFill/>
          <a:ln w="9525">
            <a:noFill/>
            <a:miter lim="800000"/>
            <a:headEnd/>
            <a:tailEnd/>
          </a:ln>
        </p:spPr>
      </p:pic>
      <p:pic>
        <p:nvPicPr>
          <p:cNvPr id="40966" name="Picture 6" descr="asaccharumleaf"/>
          <p:cNvPicPr>
            <a:picLocks noGrp="1" noChangeAspect="1" noChangeArrowheads="1"/>
          </p:cNvPicPr>
          <p:nvPr>
            <p:ph idx="1"/>
          </p:nvPr>
        </p:nvPicPr>
        <p:blipFill>
          <a:blip r:embed="rId6"/>
          <a:srcRect/>
          <a:stretch>
            <a:fillRect/>
          </a:stretch>
        </p:blipFill>
        <p:spPr>
          <a:xfrm>
            <a:off x="2797175" y="2019300"/>
            <a:ext cx="2178050" cy="3268663"/>
          </a:xfrm>
        </p:spPr>
      </p:pic>
      <p:sp>
        <p:nvSpPr>
          <p:cNvPr id="40967" name="Text Box 7"/>
          <p:cNvSpPr txBox="1">
            <a:spLocks noChangeArrowheads="1"/>
          </p:cNvSpPr>
          <p:nvPr/>
        </p:nvSpPr>
        <p:spPr bwMode="auto">
          <a:xfrm>
            <a:off x="2117725" y="6132513"/>
            <a:ext cx="184150" cy="366712"/>
          </a:xfrm>
          <a:prstGeom prst="rect">
            <a:avLst/>
          </a:prstGeom>
          <a:noFill/>
          <a:ln w="9525">
            <a:noFill/>
            <a:miter lim="800000"/>
            <a:headEnd/>
            <a:tailEnd/>
          </a:ln>
        </p:spPr>
        <p:txBody>
          <a:bodyPr wrap="none">
            <a:spAutoFit/>
          </a:bodyPr>
          <a:lstStyle/>
          <a:p>
            <a:endParaRPr lang="en-US"/>
          </a:p>
        </p:txBody>
      </p:sp>
      <p:sp>
        <p:nvSpPr>
          <p:cNvPr id="40968" name="Text Box 8"/>
          <p:cNvSpPr txBox="1">
            <a:spLocks noChangeArrowheads="1"/>
          </p:cNvSpPr>
          <p:nvPr/>
        </p:nvSpPr>
        <p:spPr bwMode="auto">
          <a:xfrm>
            <a:off x="685800" y="6096000"/>
            <a:ext cx="7734300" cy="396875"/>
          </a:xfrm>
          <a:prstGeom prst="rect">
            <a:avLst/>
          </a:prstGeom>
          <a:noFill/>
          <a:ln w="9525">
            <a:noFill/>
            <a:miter lim="800000"/>
            <a:headEnd/>
            <a:tailEnd/>
          </a:ln>
        </p:spPr>
        <p:txBody>
          <a:bodyPr wrap="none">
            <a:spAutoFit/>
          </a:bodyPr>
          <a:lstStyle/>
          <a:p>
            <a:r>
              <a:rPr lang="en-US" sz="2000"/>
              <a:t>Uses:  furniture, cabinets, flooring (including bowling alleys), pallets</a:t>
            </a:r>
          </a:p>
        </p:txBody>
      </p:sp>
    </p:spTree>
  </p:cSld>
  <p:clrMapOvr>
    <a:masterClrMapping/>
  </p:clrMapOvr>
  <p:transition xmlns:p14="http://schemas.microsoft.com/office/powerpoint/2010/mai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228600" y="304800"/>
            <a:ext cx="3733800" cy="1143000"/>
          </a:xfrm>
        </p:spPr>
        <p:txBody>
          <a:bodyPr/>
          <a:lstStyle/>
          <a:p>
            <a:pPr eaLnBrk="1" hangingPunct="1"/>
            <a:r>
              <a:rPr lang="en-US" altLang="en-US" smtClean="0"/>
              <a:t>Red Maple</a:t>
            </a:r>
            <a:br>
              <a:rPr lang="en-US" altLang="en-US" smtClean="0"/>
            </a:br>
            <a:r>
              <a:rPr lang="en-US" altLang="en-US" i="1" smtClean="0"/>
              <a:t>Acer rubrum</a:t>
            </a:r>
            <a:endParaRPr lang="en-US" altLang="en-US" smtClean="0"/>
          </a:p>
        </p:txBody>
      </p:sp>
      <p:pic>
        <p:nvPicPr>
          <p:cNvPr id="43011" name="Picture 3" descr="Arubrumleafg"/>
          <p:cNvPicPr>
            <a:picLocks noGrp="1" noChangeAspect="1" noChangeArrowheads="1"/>
          </p:cNvPicPr>
          <p:nvPr>
            <p:ph sz="half" idx="1"/>
          </p:nvPr>
        </p:nvPicPr>
        <p:blipFill>
          <a:blip r:embed="rId3"/>
          <a:srcRect/>
          <a:stretch>
            <a:fillRect/>
          </a:stretch>
        </p:blipFill>
        <p:spPr>
          <a:xfrm>
            <a:off x="762000" y="1676400"/>
            <a:ext cx="2752725" cy="4525963"/>
          </a:xfrm>
        </p:spPr>
      </p:pic>
      <p:pic>
        <p:nvPicPr>
          <p:cNvPr id="43012" name="Picture 4" descr="asaccharumleaf"/>
          <p:cNvPicPr>
            <a:picLocks noGrp="1" noChangeAspect="1" noChangeArrowheads="1"/>
          </p:cNvPicPr>
          <p:nvPr>
            <p:ph sz="half" idx="2"/>
          </p:nvPr>
        </p:nvPicPr>
        <p:blipFill>
          <a:blip r:embed="rId4"/>
          <a:srcRect/>
          <a:stretch>
            <a:fillRect/>
          </a:stretch>
        </p:blipFill>
        <p:spPr>
          <a:xfrm>
            <a:off x="5040313" y="1676400"/>
            <a:ext cx="3417887" cy="4419600"/>
          </a:xfrm>
        </p:spPr>
      </p:pic>
      <p:sp>
        <p:nvSpPr>
          <p:cNvPr id="43013" name="Text Box 6"/>
          <p:cNvSpPr txBox="1">
            <a:spLocks noChangeArrowheads="1"/>
          </p:cNvSpPr>
          <p:nvPr/>
        </p:nvSpPr>
        <p:spPr bwMode="auto">
          <a:xfrm>
            <a:off x="4648200" y="228600"/>
            <a:ext cx="4343400" cy="1431925"/>
          </a:xfrm>
          <a:prstGeom prst="rect">
            <a:avLst/>
          </a:prstGeom>
          <a:noFill/>
          <a:ln w="9525">
            <a:noFill/>
            <a:miter lim="800000"/>
            <a:headEnd/>
            <a:tailEnd/>
          </a:ln>
        </p:spPr>
        <p:txBody>
          <a:bodyPr>
            <a:spAutoFit/>
          </a:bodyPr>
          <a:lstStyle/>
          <a:p>
            <a:pPr algn="ctr">
              <a:spcBef>
                <a:spcPct val="50000"/>
              </a:spcBef>
            </a:pPr>
            <a:r>
              <a:rPr lang="en-US" altLang="en-US" sz="4400">
                <a:solidFill>
                  <a:schemeClr val="tx2"/>
                </a:solidFill>
              </a:rPr>
              <a:t>Sugar Maple</a:t>
            </a:r>
            <a:br>
              <a:rPr lang="en-US" altLang="en-US" sz="4400">
                <a:solidFill>
                  <a:schemeClr val="tx2"/>
                </a:solidFill>
              </a:rPr>
            </a:br>
            <a:r>
              <a:rPr lang="en-US" altLang="en-US" sz="4400" i="1">
                <a:solidFill>
                  <a:schemeClr val="tx2"/>
                </a:solidFill>
              </a:rPr>
              <a:t>Acer saccharum</a:t>
            </a:r>
            <a:endParaRPr lang="en-US" sz="4400" i="1">
              <a:solidFill>
                <a:schemeClr val="tx2"/>
              </a:solidFill>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5058" name="Picture 2" descr="aplatanoidesleaf"/>
          <p:cNvPicPr>
            <a:picLocks noChangeAspect="1" noChangeArrowheads="1"/>
          </p:cNvPicPr>
          <p:nvPr/>
        </p:nvPicPr>
        <p:blipFill>
          <a:blip r:embed="rId3"/>
          <a:srcRect/>
          <a:stretch>
            <a:fillRect/>
          </a:stretch>
        </p:blipFill>
        <p:spPr bwMode="auto">
          <a:xfrm>
            <a:off x="304800" y="914400"/>
            <a:ext cx="2409825" cy="2543175"/>
          </a:xfrm>
          <a:prstGeom prst="rect">
            <a:avLst/>
          </a:prstGeom>
          <a:noFill/>
          <a:ln w="9525">
            <a:noFill/>
            <a:miter lim="800000"/>
            <a:headEnd/>
            <a:tailEnd/>
          </a:ln>
        </p:spPr>
      </p:pic>
      <p:pic>
        <p:nvPicPr>
          <p:cNvPr id="45059" name="Picture 3" descr="aplatanoidesfruit"/>
          <p:cNvPicPr>
            <a:picLocks noChangeAspect="1" noChangeArrowheads="1"/>
          </p:cNvPicPr>
          <p:nvPr/>
        </p:nvPicPr>
        <p:blipFill>
          <a:blip r:embed="rId4"/>
          <a:srcRect/>
          <a:stretch>
            <a:fillRect/>
          </a:stretch>
        </p:blipFill>
        <p:spPr bwMode="auto">
          <a:xfrm>
            <a:off x="304800" y="3886200"/>
            <a:ext cx="2565400" cy="2643188"/>
          </a:xfrm>
          <a:prstGeom prst="rect">
            <a:avLst/>
          </a:prstGeom>
          <a:noFill/>
          <a:ln w="9525">
            <a:noFill/>
            <a:miter lim="800000"/>
            <a:headEnd/>
            <a:tailEnd/>
          </a:ln>
        </p:spPr>
      </p:pic>
      <p:pic>
        <p:nvPicPr>
          <p:cNvPr id="45060" name="Picture 4" descr="aplatanoidesform"/>
          <p:cNvPicPr>
            <a:picLocks noChangeAspect="1" noChangeArrowheads="1"/>
          </p:cNvPicPr>
          <p:nvPr/>
        </p:nvPicPr>
        <p:blipFill>
          <a:blip r:embed="rId5"/>
          <a:srcRect/>
          <a:stretch>
            <a:fillRect/>
          </a:stretch>
        </p:blipFill>
        <p:spPr bwMode="auto">
          <a:xfrm>
            <a:off x="5867400" y="2362200"/>
            <a:ext cx="2978150" cy="3657600"/>
          </a:xfrm>
          <a:prstGeom prst="rect">
            <a:avLst/>
          </a:prstGeom>
          <a:noFill/>
          <a:ln w="9525">
            <a:noFill/>
            <a:miter lim="800000"/>
            <a:headEnd/>
            <a:tailEnd/>
          </a:ln>
        </p:spPr>
      </p:pic>
      <p:pic>
        <p:nvPicPr>
          <p:cNvPr id="45061" name="Picture 5" descr="aplatanoidesbark"/>
          <p:cNvPicPr>
            <a:picLocks noChangeAspect="1" noChangeArrowheads="1"/>
          </p:cNvPicPr>
          <p:nvPr/>
        </p:nvPicPr>
        <p:blipFill>
          <a:blip r:embed="rId6"/>
          <a:srcRect/>
          <a:stretch>
            <a:fillRect/>
          </a:stretch>
        </p:blipFill>
        <p:spPr bwMode="auto">
          <a:xfrm>
            <a:off x="3048000" y="2057400"/>
            <a:ext cx="2725738" cy="4419600"/>
          </a:xfrm>
          <a:prstGeom prst="rect">
            <a:avLst/>
          </a:prstGeom>
          <a:noFill/>
          <a:ln w="9525">
            <a:noFill/>
            <a:miter lim="800000"/>
            <a:headEnd/>
            <a:tailEnd/>
          </a:ln>
        </p:spPr>
      </p:pic>
      <p:sp>
        <p:nvSpPr>
          <p:cNvPr id="45062" name="Text Box 6"/>
          <p:cNvSpPr txBox="1">
            <a:spLocks noChangeArrowheads="1"/>
          </p:cNvSpPr>
          <p:nvPr/>
        </p:nvSpPr>
        <p:spPr bwMode="auto">
          <a:xfrm>
            <a:off x="3124200" y="381000"/>
            <a:ext cx="5638800" cy="701675"/>
          </a:xfrm>
          <a:prstGeom prst="rect">
            <a:avLst/>
          </a:prstGeom>
          <a:noFill/>
          <a:ln w="9525">
            <a:noFill/>
            <a:miter lim="800000"/>
            <a:headEnd/>
            <a:tailEnd/>
          </a:ln>
        </p:spPr>
        <p:txBody>
          <a:bodyPr>
            <a:spAutoFit/>
          </a:bodyPr>
          <a:lstStyle/>
          <a:p>
            <a:pPr algn="ctr">
              <a:spcBef>
                <a:spcPct val="50000"/>
              </a:spcBef>
            </a:pPr>
            <a:r>
              <a:rPr lang="en-US" sz="4000">
                <a:latin typeface="Times New Roman" pitchFamily="18" charset="0"/>
              </a:rPr>
              <a:t>Norway Maple</a:t>
            </a:r>
            <a:endParaRPr lang="en-US" sz="4000" i="1">
              <a:latin typeface="Times New Roman" pitchFamily="18"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famericanabark"/>
          <p:cNvPicPr>
            <a:picLocks noChangeAspect="1" noChangeArrowheads="1"/>
          </p:cNvPicPr>
          <p:nvPr/>
        </p:nvPicPr>
        <p:blipFill>
          <a:blip r:embed="rId3"/>
          <a:srcRect/>
          <a:stretch>
            <a:fillRect/>
          </a:stretch>
        </p:blipFill>
        <p:spPr bwMode="auto">
          <a:xfrm>
            <a:off x="4114800" y="1752600"/>
            <a:ext cx="1884363" cy="4267200"/>
          </a:xfrm>
          <a:prstGeom prst="rect">
            <a:avLst/>
          </a:prstGeom>
          <a:noFill/>
          <a:ln w="9525">
            <a:noFill/>
            <a:miter lim="800000"/>
            <a:headEnd/>
            <a:tailEnd/>
          </a:ln>
        </p:spPr>
      </p:pic>
      <p:pic>
        <p:nvPicPr>
          <p:cNvPr id="47107" name="Picture 3" descr="famericanaform"/>
          <p:cNvPicPr>
            <a:picLocks noChangeAspect="1" noChangeArrowheads="1"/>
          </p:cNvPicPr>
          <p:nvPr/>
        </p:nvPicPr>
        <p:blipFill>
          <a:blip r:embed="rId4"/>
          <a:srcRect/>
          <a:stretch>
            <a:fillRect/>
          </a:stretch>
        </p:blipFill>
        <p:spPr bwMode="auto">
          <a:xfrm>
            <a:off x="6172200" y="1752600"/>
            <a:ext cx="2660650" cy="3362325"/>
          </a:xfrm>
          <a:prstGeom prst="rect">
            <a:avLst/>
          </a:prstGeom>
          <a:noFill/>
          <a:ln w="9525">
            <a:noFill/>
            <a:miter lim="800000"/>
            <a:headEnd/>
            <a:tailEnd/>
          </a:ln>
        </p:spPr>
      </p:pic>
      <p:pic>
        <p:nvPicPr>
          <p:cNvPr id="47108" name="Picture 4" descr="famericanafruit"/>
          <p:cNvPicPr>
            <a:picLocks noChangeAspect="1" noChangeArrowheads="1"/>
          </p:cNvPicPr>
          <p:nvPr/>
        </p:nvPicPr>
        <p:blipFill>
          <a:blip r:embed="rId5"/>
          <a:srcRect/>
          <a:stretch>
            <a:fillRect/>
          </a:stretch>
        </p:blipFill>
        <p:spPr bwMode="auto">
          <a:xfrm>
            <a:off x="6172200" y="5638800"/>
            <a:ext cx="2667000" cy="914400"/>
          </a:xfrm>
          <a:prstGeom prst="rect">
            <a:avLst/>
          </a:prstGeom>
          <a:noFill/>
          <a:ln w="9525">
            <a:noFill/>
            <a:miter lim="800000"/>
            <a:headEnd/>
            <a:tailEnd/>
          </a:ln>
        </p:spPr>
      </p:pic>
      <p:pic>
        <p:nvPicPr>
          <p:cNvPr id="47109" name="Picture 5" descr="famericanatwig2"/>
          <p:cNvPicPr>
            <a:picLocks noChangeAspect="1" noChangeArrowheads="1"/>
          </p:cNvPicPr>
          <p:nvPr/>
        </p:nvPicPr>
        <p:blipFill>
          <a:blip r:embed="rId6"/>
          <a:srcRect/>
          <a:stretch>
            <a:fillRect/>
          </a:stretch>
        </p:blipFill>
        <p:spPr bwMode="auto">
          <a:xfrm>
            <a:off x="2819400" y="1752600"/>
            <a:ext cx="1125538" cy="4267200"/>
          </a:xfrm>
          <a:prstGeom prst="rect">
            <a:avLst/>
          </a:prstGeom>
          <a:noFill/>
          <a:ln w="9525">
            <a:noFill/>
            <a:miter lim="800000"/>
            <a:headEnd/>
            <a:tailEnd/>
          </a:ln>
        </p:spPr>
      </p:pic>
      <p:pic>
        <p:nvPicPr>
          <p:cNvPr id="47110" name="Picture 6" descr="famericanaleaf"/>
          <p:cNvPicPr>
            <a:picLocks noChangeAspect="1" noChangeArrowheads="1"/>
          </p:cNvPicPr>
          <p:nvPr/>
        </p:nvPicPr>
        <p:blipFill>
          <a:blip r:embed="rId7"/>
          <a:srcRect/>
          <a:stretch>
            <a:fillRect/>
          </a:stretch>
        </p:blipFill>
        <p:spPr bwMode="auto">
          <a:xfrm>
            <a:off x="228600" y="1752600"/>
            <a:ext cx="2457450" cy="4038600"/>
          </a:xfrm>
          <a:prstGeom prst="rect">
            <a:avLst/>
          </a:prstGeom>
          <a:noFill/>
          <a:ln w="9525">
            <a:noFill/>
            <a:miter lim="800000"/>
            <a:headEnd/>
            <a:tailEnd/>
          </a:ln>
        </p:spPr>
      </p:pic>
      <p:sp>
        <p:nvSpPr>
          <p:cNvPr id="47111" name="Text Box 7"/>
          <p:cNvSpPr txBox="1">
            <a:spLocks noChangeArrowheads="1"/>
          </p:cNvSpPr>
          <p:nvPr/>
        </p:nvSpPr>
        <p:spPr bwMode="auto">
          <a:xfrm>
            <a:off x="1295400" y="304800"/>
            <a:ext cx="6705600" cy="701675"/>
          </a:xfrm>
          <a:prstGeom prst="rect">
            <a:avLst/>
          </a:prstGeom>
          <a:noFill/>
          <a:ln w="9525">
            <a:noFill/>
            <a:miter lim="800000"/>
            <a:headEnd/>
            <a:tailEnd/>
          </a:ln>
        </p:spPr>
        <p:txBody>
          <a:bodyPr>
            <a:spAutoFit/>
          </a:bodyPr>
          <a:lstStyle/>
          <a:p>
            <a:pPr algn="ctr">
              <a:spcBef>
                <a:spcPct val="50000"/>
              </a:spcBef>
            </a:pPr>
            <a:r>
              <a:rPr lang="en-US" sz="4000">
                <a:latin typeface="Times New Roman" pitchFamily="18" charset="0"/>
              </a:rPr>
              <a:t>White Ash</a:t>
            </a:r>
            <a:endParaRPr lang="en-US" sz="4000" i="1">
              <a:latin typeface="Times New Roman" pitchFamily="18" charset="0"/>
            </a:endParaRPr>
          </a:p>
        </p:txBody>
      </p:sp>
      <p:sp>
        <p:nvSpPr>
          <p:cNvPr id="47112" name="Text Box 9"/>
          <p:cNvSpPr txBox="1">
            <a:spLocks noChangeArrowheads="1"/>
          </p:cNvSpPr>
          <p:nvPr/>
        </p:nvSpPr>
        <p:spPr bwMode="auto">
          <a:xfrm>
            <a:off x="669925" y="6132513"/>
            <a:ext cx="184150" cy="366712"/>
          </a:xfrm>
          <a:prstGeom prst="rect">
            <a:avLst/>
          </a:prstGeom>
          <a:noFill/>
          <a:ln w="9525">
            <a:noFill/>
            <a:miter lim="800000"/>
            <a:headEnd/>
            <a:tailEnd/>
          </a:ln>
        </p:spPr>
        <p:txBody>
          <a:bodyPr wrap="none">
            <a:spAutoFit/>
          </a:bodyPr>
          <a:lstStyle/>
          <a:p>
            <a:endParaRPr lang="en-US"/>
          </a:p>
        </p:txBody>
      </p:sp>
      <p:sp>
        <p:nvSpPr>
          <p:cNvPr id="47113" name="Text Box 10"/>
          <p:cNvSpPr txBox="1">
            <a:spLocks noChangeArrowheads="1"/>
          </p:cNvSpPr>
          <p:nvPr/>
        </p:nvSpPr>
        <p:spPr bwMode="auto">
          <a:xfrm>
            <a:off x="152400" y="6172200"/>
            <a:ext cx="6446838" cy="396875"/>
          </a:xfrm>
          <a:prstGeom prst="rect">
            <a:avLst/>
          </a:prstGeom>
          <a:noFill/>
          <a:ln w="9525">
            <a:noFill/>
            <a:miter lim="800000"/>
            <a:headEnd/>
            <a:tailEnd/>
          </a:ln>
        </p:spPr>
        <p:txBody>
          <a:bodyPr wrap="none">
            <a:spAutoFit/>
          </a:bodyPr>
          <a:lstStyle/>
          <a:p>
            <a:r>
              <a:rPr lang="en-US" sz="2000"/>
              <a:t>Uses:  Baseball bats, handles, furniture, flooring, pallets</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altLang="en-US" sz="3200" smtClean="0"/>
              <a:t>Alternate Branching Species</a:t>
            </a:r>
            <a:r>
              <a:rPr lang="en-US" altLang="en-US" sz="4000" smtClean="0"/>
              <a:t/>
            </a:r>
            <a:br>
              <a:rPr lang="en-US" altLang="en-US" sz="4000" smtClean="0"/>
            </a:br>
            <a:r>
              <a:rPr lang="en-US" altLang="en-US" sz="4000" smtClean="0"/>
              <a:t>Northern Red Oak</a:t>
            </a:r>
          </a:p>
        </p:txBody>
      </p:sp>
      <p:pic>
        <p:nvPicPr>
          <p:cNvPr id="49155" name="Picture 3" descr="qrubraleaf"/>
          <p:cNvPicPr>
            <a:picLocks noChangeAspect="1" noChangeArrowheads="1"/>
          </p:cNvPicPr>
          <p:nvPr/>
        </p:nvPicPr>
        <p:blipFill>
          <a:blip r:embed="rId3"/>
          <a:srcRect/>
          <a:stretch>
            <a:fillRect/>
          </a:stretch>
        </p:blipFill>
        <p:spPr bwMode="auto">
          <a:xfrm>
            <a:off x="685800" y="1828800"/>
            <a:ext cx="2446338" cy="4160838"/>
          </a:xfrm>
          <a:prstGeom prst="rect">
            <a:avLst/>
          </a:prstGeom>
          <a:noFill/>
          <a:ln w="9525">
            <a:noFill/>
            <a:miter lim="800000"/>
            <a:headEnd/>
            <a:tailEnd/>
          </a:ln>
        </p:spPr>
      </p:pic>
      <p:pic>
        <p:nvPicPr>
          <p:cNvPr id="49156" name="Picture 4" descr="qrubrafruit2"/>
          <p:cNvPicPr>
            <a:picLocks noChangeAspect="1" noChangeArrowheads="1"/>
          </p:cNvPicPr>
          <p:nvPr/>
        </p:nvPicPr>
        <p:blipFill>
          <a:blip r:embed="rId4"/>
          <a:srcRect/>
          <a:stretch>
            <a:fillRect/>
          </a:stretch>
        </p:blipFill>
        <p:spPr bwMode="auto">
          <a:xfrm>
            <a:off x="3703638" y="1981200"/>
            <a:ext cx="1736725" cy="2022475"/>
          </a:xfrm>
          <a:prstGeom prst="rect">
            <a:avLst/>
          </a:prstGeom>
          <a:noFill/>
          <a:ln w="9525">
            <a:noFill/>
            <a:miter lim="800000"/>
            <a:headEnd/>
            <a:tailEnd/>
          </a:ln>
        </p:spPr>
      </p:pic>
      <p:pic>
        <p:nvPicPr>
          <p:cNvPr id="49157" name="Picture 5" descr="qrubrabark"/>
          <p:cNvPicPr>
            <a:picLocks noChangeAspect="1" noChangeArrowheads="1"/>
          </p:cNvPicPr>
          <p:nvPr/>
        </p:nvPicPr>
        <p:blipFill>
          <a:blip r:embed="rId5"/>
          <a:srcRect/>
          <a:stretch>
            <a:fillRect/>
          </a:stretch>
        </p:blipFill>
        <p:spPr bwMode="auto">
          <a:xfrm>
            <a:off x="6172200" y="1981200"/>
            <a:ext cx="2149475" cy="4160838"/>
          </a:xfrm>
          <a:prstGeom prst="rect">
            <a:avLst/>
          </a:prstGeom>
          <a:noFill/>
          <a:ln w="9525">
            <a:noFill/>
            <a:miter lim="800000"/>
            <a:headEnd/>
            <a:tailEnd/>
          </a:ln>
        </p:spPr>
      </p:pic>
      <p:sp>
        <p:nvSpPr>
          <p:cNvPr id="49158" name="Text Box 6"/>
          <p:cNvSpPr txBox="1">
            <a:spLocks noChangeArrowheads="1"/>
          </p:cNvSpPr>
          <p:nvPr/>
        </p:nvSpPr>
        <p:spPr bwMode="auto">
          <a:xfrm>
            <a:off x="288925" y="6208713"/>
            <a:ext cx="184150" cy="366712"/>
          </a:xfrm>
          <a:prstGeom prst="rect">
            <a:avLst/>
          </a:prstGeom>
          <a:noFill/>
          <a:ln w="9525">
            <a:noFill/>
            <a:miter lim="800000"/>
            <a:headEnd/>
            <a:tailEnd/>
          </a:ln>
        </p:spPr>
        <p:txBody>
          <a:bodyPr wrap="none">
            <a:spAutoFit/>
          </a:bodyPr>
          <a:lstStyle/>
          <a:p>
            <a:endParaRPr lang="en-US"/>
          </a:p>
        </p:txBody>
      </p:sp>
      <p:sp>
        <p:nvSpPr>
          <p:cNvPr id="49159" name="Text Box 7"/>
          <p:cNvSpPr txBox="1">
            <a:spLocks noChangeArrowheads="1"/>
          </p:cNvSpPr>
          <p:nvPr/>
        </p:nvSpPr>
        <p:spPr bwMode="auto">
          <a:xfrm>
            <a:off x="2286000" y="6172200"/>
            <a:ext cx="3751263" cy="396875"/>
          </a:xfrm>
          <a:prstGeom prst="rect">
            <a:avLst/>
          </a:prstGeom>
          <a:noFill/>
          <a:ln w="9525">
            <a:noFill/>
            <a:miter lim="800000"/>
            <a:headEnd/>
            <a:tailEnd/>
          </a:ln>
        </p:spPr>
        <p:txBody>
          <a:bodyPr wrap="none">
            <a:spAutoFit/>
          </a:bodyPr>
          <a:lstStyle/>
          <a:p>
            <a:r>
              <a:rPr lang="en-US" sz="2000"/>
              <a:t>Uses:  furniture, flooring, pallets</a:t>
            </a:r>
          </a:p>
        </p:txBody>
      </p:sp>
    </p:spTree>
  </p:cSld>
  <p:clrMapOvr>
    <a:masterClrMapping/>
  </p:clrMapOvr>
  <p:transition xmlns:p14="http://schemas.microsoft.com/office/powerpoint/2010/mai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sz="quarter"/>
          </p:nvPr>
        </p:nvSpPr>
        <p:spPr>
          <a:xfrm>
            <a:off x="2878138" y="274638"/>
            <a:ext cx="3871912" cy="990600"/>
          </a:xfrm>
        </p:spPr>
        <p:txBody>
          <a:bodyPr/>
          <a:lstStyle/>
          <a:p>
            <a:pPr eaLnBrk="1" hangingPunct="1"/>
            <a:r>
              <a:rPr lang="en-US" altLang="en-US" smtClean="0"/>
              <a:t>White Oak</a:t>
            </a:r>
          </a:p>
        </p:txBody>
      </p:sp>
      <p:pic>
        <p:nvPicPr>
          <p:cNvPr id="51203" name="Picture 3" descr="qalbaleaf2"/>
          <p:cNvPicPr>
            <a:picLocks noGrp="1" noChangeAspect="1" noChangeArrowheads="1"/>
          </p:cNvPicPr>
          <p:nvPr>
            <p:ph sz="quarter" idx="1"/>
          </p:nvPr>
        </p:nvPicPr>
        <p:blipFill>
          <a:blip r:embed="rId3"/>
          <a:srcRect/>
          <a:stretch>
            <a:fillRect/>
          </a:stretch>
        </p:blipFill>
        <p:spPr>
          <a:xfrm>
            <a:off x="1066800" y="1219200"/>
            <a:ext cx="1773238" cy="2590800"/>
          </a:xfrm>
        </p:spPr>
      </p:pic>
      <p:pic>
        <p:nvPicPr>
          <p:cNvPr id="51204" name="Picture 4" descr="qalbatwig"/>
          <p:cNvPicPr>
            <a:picLocks noGrp="1" noChangeAspect="1" noChangeArrowheads="1"/>
          </p:cNvPicPr>
          <p:nvPr>
            <p:ph sz="quarter" idx="2"/>
          </p:nvPr>
        </p:nvPicPr>
        <p:blipFill>
          <a:blip r:embed="rId4"/>
          <a:srcRect/>
          <a:stretch>
            <a:fillRect/>
          </a:stretch>
        </p:blipFill>
        <p:spPr>
          <a:xfrm>
            <a:off x="5715000" y="1219200"/>
            <a:ext cx="817563" cy="4724400"/>
          </a:xfrm>
        </p:spPr>
      </p:pic>
      <p:pic>
        <p:nvPicPr>
          <p:cNvPr id="51205" name="Picture 5" descr="qalbafruit"/>
          <p:cNvPicPr>
            <a:picLocks noGrp="1" noChangeAspect="1" noChangeArrowheads="1"/>
          </p:cNvPicPr>
          <p:nvPr>
            <p:ph sz="quarter" idx="3"/>
          </p:nvPr>
        </p:nvPicPr>
        <p:blipFill>
          <a:blip r:embed="rId5"/>
          <a:srcRect/>
          <a:stretch>
            <a:fillRect/>
          </a:stretch>
        </p:blipFill>
        <p:spPr>
          <a:xfrm>
            <a:off x="685800" y="3962400"/>
            <a:ext cx="2487613" cy="1981200"/>
          </a:xfrm>
        </p:spPr>
      </p:pic>
      <p:pic>
        <p:nvPicPr>
          <p:cNvPr id="51206" name="Picture 6" descr="qalbabark"/>
          <p:cNvPicPr>
            <a:picLocks noGrp="1" noChangeAspect="1" noChangeArrowheads="1"/>
          </p:cNvPicPr>
          <p:nvPr>
            <p:ph sz="quarter" idx="4"/>
          </p:nvPr>
        </p:nvPicPr>
        <p:blipFill>
          <a:blip r:embed="rId6"/>
          <a:srcRect/>
          <a:stretch>
            <a:fillRect/>
          </a:stretch>
        </p:blipFill>
        <p:spPr>
          <a:xfrm>
            <a:off x="3505200" y="1143000"/>
            <a:ext cx="2000250" cy="4800600"/>
          </a:xfrm>
        </p:spPr>
      </p:pic>
      <p:pic>
        <p:nvPicPr>
          <p:cNvPr id="51207" name="Picture 7" descr="qalbaform2"/>
          <p:cNvPicPr>
            <a:picLocks noChangeAspect="1" noChangeArrowheads="1"/>
          </p:cNvPicPr>
          <p:nvPr/>
        </p:nvPicPr>
        <p:blipFill>
          <a:blip r:embed="rId7"/>
          <a:srcRect/>
          <a:stretch>
            <a:fillRect/>
          </a:stretch>
        </p:blipFill>
        <p:spPr bwMode="auto">
          <a:xfrm>
            <a:off x="6781800" y="1219200"/>
            <a:ext cx="1973263" cy="4724400"/>
          </a:xfrm>
          <a:prstGeom prst="rect">
            <a:avLst/>
          </a:prstGeom>
          <a:noFill/>
          <a:ln w="9525">
            <a:noFill/>
            <a:miter lim="800000"/>
            <a:headEnd/>
            <a:tailEnd/>
          </a:ln>
        </p:spPr>
      </p:pic>
      <p:sp>
        <p:nvSpPr>
          <p:cNvPr id="51208" name="Text Box 8"/>
          <p:cNvSpPr txBox="1">
            <a:spLocks noChangeArrowheads="1"/>
          </p:cNvSpPr>
          <p:nvPr/>
        </p:nvSpPr>
        <p:spPr bwMode="auto">
          <a:xfrm>
            <a:off x="2193925" y="6208713"/>
            <a:ext cx="184150" cy="366712"/>
          </a:xfrm>
          <a:prstGeom prst="rect">
            <a:avLst/>
          </a:prstGeom>
          <a:noFill/>
          <a:ln w="9525">
            <a:noFill/>
            <a:miter lim="800000"/>
            <a:headEnd/>
            <a:tailEnd/>
          </a:ln>
        </p:spPr>
        <p:txBody>
          <a:bodyPr wrap="none">
            <a:spAutoFit/>
          </a:bodyPr>
          <a:lstStyle/>
          <a:p>
            <a:endParaRPr lang="en-US"/>
          </a:p>
        </p:txBody>
      </p:sp>
      <p:sp>
        <p:nvSpPr>
          <p:cNvPr id="51209" name="Text Box 9"/>
          <p:cNvSpPr txBox="1">
            <a:spLocks noChangeArrowheads="1"/>
          </p:cNvSpPr>
          <p:nvPr/>
        </p:nvSpPr>
        <p:spPr bwMode="auto">
          <a:xfrm>
            <a:off x="2590800" y="6146800"/>
            <a:ext cx="4667250" cy="396875"/>
          </a:xfrm>
          <a:prstGeom prst="rect">
            <a:avLst/>
          </a:prstGeom>
          <a:noFill/>
          <a:ln w="9525">
            <a:noFill/>
            <a:miter lim="800000"/>
            <a:headEnd/>
            <a:tailEnd/>
          </a:ln>
        </p:spPr>
        <p:txBody>
          <a:bodyPr wrap="none">
            <a:spAutoFit/>
          </a:bodyPr>
          <a:lstStyle/>
          <a:p>
            <a:r>
              <a:rPr lang="en-US" sz="2000"/>
              <a:t>Uses:  furniture, barrels, flooring, pallets</a:t>
            </a:r>
          </a:p>
        </p:txBody>
      </p:sp>
    </p:spTree>
  </p:cSld>
  <p:clrMapOvr>
    <a:masterClrMapping/>
  </p:clrMapOvr>
  <p:transition xmlns:p14="http://schemas.microsoft.com/office/powerpoint/2010/mai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qalbaleaf2"/>
          <p:cNvPicPr>
            <a:picLocks noChangeAspect="1" noChangeArrowheads="1"/>
          </p:cNvPicPr>
          <p:nvPr/>
        </p:nvPicPr>
        <p:blipFill>
          <a:blip r:embed="rId3"/>
          <a:srcRect/>
          <a:stretch>
            <a:fillRect/>
          </a:stretch>
        </p:blipFill>
        <p:spPr bwMode="auto">
          <a:xfrm>
            <a:off x="914400" y="838200"/>
            <a:ext cx="2743200" cy="3810000"/>
          </a:xfrm>
          <a:prstGeom prst="rect">
            <a:avLst/>
          </a:prstGeom>
          <a:noFill/>
          <a:ln w="9525">
            <a:noFill/>
            <a:miter lim="800000"/>
            <a:headEnd/>
            <a:tailEnd/>
          </a:ln>
        </p:spPr>
      </p:pic>
      <p:pic>
        <p:nvPicPr>
          <p:cNvPr id="53251" name="Picture 3" descr="qalbafruit"/>
          <p:cNvPicPr>
            <a:picLocks noChangeAspect="1" noChangeArrowheads="1"/>
          </p:cNvPicPr>
          <p:nvPr/>
        </p:nvPicPr>
        <p:blipFill>
          <a:blip r:embed="rId4"/>
          <a:srcRect/>
          <a:stretch>
            <a:fillRect/>
          </a:stretch>
        </p:blipFill>
        <p:spPr bwMode="auto">
          <a:xfrm>
            <a:off x="990600" y="4724400"/>
            <a:ext cx="2487613" cy="1981200"/>
          </a:xfrm>
          <a:prstGeom prst="rect">
            <a:avLst/>
          </a:prstGeom>
          <a:noFill/>
          <a:ln w="9525">
            <a:noFill/>
            <a:miter lim="800000"/>
            <a:headEnd/>
            <a:tailEnd/>
          </a:ln>
        </p:spPr>
      </p:pic>
      <p:pic>
        <p:nvPicPr>
          <p:cNvPr id="53252" name="Picture 4" descr="qrubraleaf"/>
          <p:cNvPicPr>
            <a:picLocks noChangeAspect="1" noChangeArrowheads="1"/>
          </p:cNvPicPr>
          <p:nvPr/>
        </p:nvPicPr>
        <p:blipFill>
          <a:blip r:embed="rId5"/>
          <a:srcRect/>
          <a:stretch>
            <a:fillRect/>
          </a:stretch>
        </p:blipFill>
        <p:spPr bwMode="auto">
          <a:xfrm>
            <a:off x="5486400" y="838200"/>
            <a:ext cx="2590800" cy="3733800"/>
          </a:xfrm>
          <a:prstGeom prst="rect">
            <a:avLst/>
          </a:prstGeom>
          <a:noFill/>
          <a:ln w="9525">
            <a:noFill/>
            <a:miter lim="800000"/>
            <a:headEnd/>
            <a:tailEnd/>
          </a:ln>
        </p:spPr>
      </p:pic>
      <p:pic>
        <p:nvPicPr>
          <p:cNvPr id="53253" name="Picture 5" descr="qrubrafruit2"/>
          <p:cNvPicPr>
            <a:picLocks noChangeAspect="1" noChangeArrowheads="1"/>
          </p:cNvPicPr>
          <p:nvPr/>
        </p:nvPicPr>
        <p:blipFill>
          <a:blip r:embed="rId6"/>
          <a:srcRect/>
          <a:stretch>
            <a:fillRect/>
          </a:stretch>
        </p:blipFill>
        <p:spPr bwMode="auto">
          <a:xfrm>
            <a:off x="6019800" y="4648200"/>
            <a:ext cx="1736725" cy="2022475"/>
          </a:xfrm>
          <a:prstGeom prst="rect">
            <a:avLst/>
          </a:prstGeom>
          <a:noFill/>
          <a:ln w="9525">
            <a:noFill/>
            <a:miter lim="800000"/>
            <a:headEnd/>
            <a:tailEnd/>
          </a:ln>
        </p:spPr>
      </p:pic>
      <p:sp>
        <p:nvSpPr>
          <p:cNvPr id="53254" name="Text Box 6"/>
          <p:cNvSpPr txBox="1">
            <a:spLocks noChangeArrowheads="1"/>
          </p:cNvSpPr>
          <p:nvPr/>
        </p:nvSpPr>
        <p:spPr bwMode="auto">
          <a:xfrm>
            <a:off x="990600" y="152400"/>
            <a:ext cx="2590800" cy="701675"/>
          </a:xfrm>
          <a:prstGeom prst="rect">
            <a:avLst/>
          </a:prstGeom>
          <a:noFill/>
          <a:ln w="9525">
            <a:noFill/>
            <a:miter lim="800000"/>
            <a:headEnd/>
            <a:tailEnd/>
          </a:ln>
        </p:spPr>
        <p:txBody>
          <a:bodyPr>
            <a:spAutoFit/>
          </a:bodyPr>
          <a:lstStyle/>
          <a:p>
            <a:pPr>
              <a:spcBef>
                <a:spcPct val="50000"/>
              </a:spcBef>
            </a:pPr>
            <a:r>
              <a:rPr lang="en-US" sz="4000" b="1">
                <a:latin typeface="Times New Roman" pitchFamily="18" charset="0"/>
              </a:rPr>
              <a:t>White Oak</a:t>
            </a:r>
          </a:p>
        </p:txBody>
      </p:sp>
      <p:sp>
        <p:nvSpPr>
          <p:cNvPr id="53255" name="Text Box 7"/>
          <p:cNvSpPr txBox="1">
            <a:spLocks noChangeArrowheads="1"/>
          </p:cNvSpPr>
          <p:nvPr/>
        </p:nvSpPr>
        <p:spPr bwMode="auto">
          <a:xfrm>
            <a:off x="5715000" y="152400"/>
            <a:ext cx="2209800" cy="701675"/>
          </a:xfrm>
          <a:prstGeom prst="rect">
            <a:avLst/>
          </a:prstGeom>
          <a:noFill/>
          <a:ln w="9525">
            <a:noFill/>
            <a:miter lim="800000"/>
            <a:headEnd/>
            <a:tailEnd/>
          </a:ln>
        </p:spPr>
        <p:txBody>
          <a:bodyPr>
            <a:spAutoFit/>
          </a:bodyPr>
          <a:lstStyle/>
          <a:p>
            <a:pPr>
              <a:spcBef>
                <a:spcPct val="50000"/>
              </a:spcBef>
            </a:pPr>
            <a:r>
              <a:rPr lang="en-US" sz="4000" b="1">
                <a:latin typeface="Times New Roman" pitchFamily="18" charset="0"/>
              </a:rPr>
              <a:t>Red Oak</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5298" name="Rectangle 7"/>
          <p:cNvSpPr>
            <a:spLocks noGrp="1" noChangeArrowheads="1"/>
          </p:cNvSpPr>
          <p:nvPr>
            <p:ph type="title"/>
          </p:nvPr>
        </p:nvSpPr>
        <p:spPr/>
        <p:txBody>
          <a:bodyPr/>
          <a:lstStyle/>
          <a:p>
            <a:pPr eaLnBrk="1" hangingPunct="1"/>
            <a:endParaRPr lang="en-US" smtClean="0"/>
          </a:p>
        </p:txBody>
      </p:sp>
      <p:pic>
        <p:nvPicPr>
          <p:cNvPr id="55299" name="Picture 5" descr="May 15 2006"/>
          <p:cNvPicPr>
            <a:picLocks noGrp="1" noChangeAspect="1" noChangeArrowheads="1"/>
          </p:cNvPicPr>
          <p:nvPr>
            <p:ph sz="half" idx="1"/>
          </p:nvPr>
        </p:nvPicPr>
        <p:blipFill>
          <a:blip r:embed="rId2"/>
          <a:srcRect/>
          <a:stretch>
            <a:fillRect/>
          </a:stretch>
        </p:blipFill>
        <p:spPr>
          <a:xfrm>
            <a:off x="0" y="0"/>
            <a:ext cx="4800600" cy="6858000"/>
          </a:xfrm>
        </p:spPr>
      </p:pic>
      <p:pic>
        <p:nvPicPr>
          <p:cNvPr id="55300" name="Picture 6" descr="qalbaleaf2"/>
          <p:cNvPicPr>
            <a:picLocks noGrp="1" noChangeAspect="1" noChangeArrowheads="1"/>
          </p:cNvPicPr>
          <p:nvPr>
            <p:ph sz="half" idx="2"/>
          </p:nvPr>
        </p:nvPicPr>
        <p:blipFill>
          <a:blip r:embed="rId3"/>
          <a:srcRect/>
          <a:stretch>
            <a:fillRect/>
          </a:stretch>
        </p:blipFill>
        <p:spPr>
          <a:xfrm>
            <a:off x="4800600" y="0"/>
            <a:ext cx="4343400" cy="6858000"/>
          </a:xfrm>
        </p:spPr>
      </p:pic>
      <p:sp>
        <p:nvSpPr>
          <p:cNvPr id="55301" name="Text Box 9"/>
          <p:cNvSpPr txBox="1">
            <a:spLocks noChangeArrowheads="1"/>
          </p:cNvSpPr>
          <p:nvPr/>
        </p:nvSpPr>
        <p:spPr bwMode="auto">
          <a:xfrm>
            <a:off x="5546725" y="5827713"/>
            <a:ext cx="2073275" cy="366712"/>
          </a:xfrm>
          <a:prstGeom prst="rect">
            <a:avLst/>
          </a:prstGeom>
          <a:noFill/>
          <a:ln w="9525">
            <a:noFill/>
            <a:miter lim="800000"/>
            <a:headEnd/>
            <a:tailEnd/>
          </a:ln>
        </p:spPr>
        <p:txBody>
          <a:bodyPr>
            <a:spAutoFit/>
          </a:bodyPr>
          <a:lstStyle/>
          <a:p>
            <a:endParaRPr lang="en-US"/>
          </a:p>
        </p:txBody>
      </p:sp>
      <p:sp>
        <p:nvSpPr>
          <p:cNvPr id="55302" name="Text Box 10"/>
          <p:cNvSpPr txBox="1">
            <a:spLocks noChangeArrowheads="1"/>
          </p:cNvSpPr>
          <p:nvPr/>
        </p:nvSpPr>
        <p:spPr bwMode="auto">
          <a:xfrm>
            <a:off x="5562600" y="6011863"/>
            <a:ext cx="2743200" cy="579437"/>
          </a:xfrm>
          <a:prstGeom prst="rect">
            <a:avLst/>
          </a:prstGeom>
          <a:noFill/>
          <a:ln w="9525">
            <a:noFill/>
            <a:miter lim="800000"/>
            <a:headEnd/>
            <a:tailEnd/>
          </a:ln>
        </p:spPr>
        <p:txBody>
          <a:bodyPr>
            <a:spAutoFit/>
          </a:bodyPr>
          <a:lstStyle/>
          <a:p>
            <a:pPr algn="ctr">
              <a:spcBef>
                <a:spcPct val="50000"/>
              </a:spcBef>
            </a:pPr>
            <a:r>
              <a:rPr lang="en-US" sz="3200">
                <a:solidFill>
                  <a:srgbClr val="FFFF00"/>
                </a:solidFill>
              </a:rPr>
              <a:t>White Oak</a:t>
            </a:r>
          </a:p>
        </p:txBody>
      </p:sp>
    </p:spTree>
  </p:cSld>
  <p:clrMapOvr>
    <a:masterClrMapping/>
  </p:clrMapOvr>
  <p:transition xmlns:p14="http://schemas.microsoft.com/office/powerpoint/2010/mai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381000" y="1143000"/>
            <a:ext cx="4267200" cy="2559050"/>
          </a:xfrm>
          <a:prstGeom prst="rect">
            <a:avLst/>
          </a:prstGeom>
          <a:solidFill>
            <a:schemeClr val="bg1"/>
          </a:solidFill>
          <a:ln w="9525">
            <a:noFill/>
            <a:miter lim="800000"/>
            <a:headEnd/>
            <a:tailEnd/>
          </a:ln>
        </p:spPr>
        <p:txBody>
          <a:bodyPr>
            <a:spAutoFit/>
          </a:bodyPr>
          <a:lstStyle/>
          <a:p>
            <a:pPr>
              <a:spcBef>
                <a:spcPct val="50000"/>
              </a:spcBef>
            </a:pPr>
            <a:r>
              <a:rPr lang="en-US" sz="5400" b="1">
                <a:latin typeface="Times New Roman" pitchFamily="18" charset="0"/>
              </a:rPr>
              <a:t>  Identifying Pennsylvania  	Trees</a:t>
            </a:r>
          </a:p>
        </p:txBody>
      </p:sp>
      <p:sp>
        <p:nvSpPr>
          <p:cNvPr id="22531" name="Text Box 3"/>
          <p:cNvSpPr txBox="1">
            <a:spLocks noChangeArrowheads="1"/>
          </p:cNvSpPr>
          <p:nvPr/>
        </p:nvSpPr>
        <p:spPr bwMode="auto">
          <a:xfrm>
            <a:off x="4114800" y="5181600"/>
            <a:ext cx="4572000" cy="701675"/>
          </a:xfrm>
          <a:prstGeom prst="rect">
            <a:avLst/>
          </a:prstGeom>
          <a:noFill/>
          <a:ln w="9525">
            <a:noFill/>
            <a:miter lim="800000"/>
            <a:headEnd/>
            <a:tailEnd/>
          </a:ln>
        </p:spPr>
        <p:txBody>
          <a:bodyPr>
            <a:spAutoFit/>
          </a:bodyPr>
          <a:lstStyle/>
          <a:p>
            <a:pPr>
              <a:spcBef>
                <a:spcPct val="50000"/>
              </a:spcBef>
            </a:pPr>
            <a:endParaRPr lang="en-US" sz="4000" b="1">
              <a:latin typeface="Times New Roman" pitchFamily="18" charset="0"/>
            </a:endParaRPr>
          </a:p>
        </p:txBody>
      </p:sp>
      <p:sp>
        <p:nvSpPr>
          <p:cNvPr id="22532" name="Text Box 4"/>
          <p:cNvSpPr txBox="1">
            <a:spLocks noChangeArrowheads="1"/>
          </p:cNvSpPr>
          <p:nvPr/>
        </p:nvSpPr>
        <p:spPr bwMode="auto">
          <a:xfrm>
            <a:off x="381000" y="4343400"/>
            <a:ext cx="4114800" cy="1554163"/>
          </a:xfrm>
          <a:prstGeom prst="rect">
            <a:avLst/>
          </a:prstGeom>
          <a:solidFill>
            <a:srgbClr val="008000"/>
          </a:solidFill>
          <a:ln w="9525">
            <a:noFill/>
            <a:miter lim="800000"/>
            <a:headEnd/>
            <a:tailEnd/>
          </a:ln>
        </p:spPr>
        <p:txBody>
          <a:bodyPr>
            <a:spAutoFit/>
          </a:bodyPr>
          <a:lstStyle/>
          <a:p>
            <a:pPr>
              <a:spcBef>
                <a:spcPct val="50000"/>
              </a:spcBef>
            </a:pPr>
            <a:r>
              <a:rPr lang="en-US" sz="3200" b="1">
                <a:latin typeface="CAC Futura Casual"/>
              </a:rPr>
              <a:t> </a:t>
            </a:r>
            <a:r>
              <a:rPr lang="en-US" sz="3200" b="1">
                <a:latin typeface="Times New Roman" pitchFamily="18" charset="0"/>
              </a:rPr>
              <a:t>Pennsylvania Forest       	Stewardship 	 	   Program</a:t>
            </a:r>
          </a:p>
        </p:txBody>
      </p:sp>
      <p:sp>
        <p:nvSpPr>
          <p:cNvPr id="22533" name="Text Box 5"/>
          <p:cNvSpPr txBox="1">
            <a:spLocks noChangeArrowheads="1"/>
          </p:cNvSpPr>
          <p:nvPr/>
        </p:nvSpPr>
        <p:spPr bwMode="auto">
          <a:xfrm>
            <a:off x="0" y="5935663"/>
            <a:ext cx="533400" cy="701675"/>
          </a:xfrm>
          <a:prstGeom prst="rect">
            <a:avLst/>
          </a:prstGeom>
          <a:noFill/>
          <a:ln w="9525">
            <a:noFill/>
            <a:miter lim="800000"/>
            <a:headEnd/>
            <a:tailEnd/>
          </a:ln>
        </p:spPr>
        <p:txBody>
          <a:bodyPr>
            <a:spAutoFit/>
          </a:bodyPr>
          <a:lstStyle/>
          <a:p>
            <a:pPr>
              <a:spcBef>
                <a:spcPct val="50000"/>
              </a:spcBef>
            </a:pPr>
            <a:endParaRPr lang="en-US" sz="4000" b="1">
              <a:latin typeface="Times New Roman" pitchFamily="18" charset="0"/>
            </a:endParaRPr>
          </a:p>
        </p:txBody>
      </p:sp>
      <p:pic>
        <p:nvPicPr>
          <p:cNvPr id="22534" name="Picture 6" descr="Leafy_bough_acorns_MC"/>
          <p:cNvPicPr>
            <a:picLocks noChangeAspect="1" noChangeArrowheads="1"/>
          </p:cNvPicPr>
          <p:nvPr/>
        </p:nvPicPr>
        <p:blipFill>
          <a:blip r:embed="rId3"/>
          <a:srcRect l="13788" t="3850" r="7660" b="3850"/>
          <a:stretch>
            <a:fillRect/>
          </a:stretch>
        </p:blipFill>
        <p:spPr bwMode="auto">
          <a:xfrm>
            <a:off x="4876800" y="838200"/>
            <a:ext cx="3913188" cy="54864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altLang="en-US" smtClean="0"/>
              <a:t>American Beech</a:t>
            </a:r>
          </a:p>
        </p:txBody>
      </p:sp>
      <p:pic>
        <p:nvPicPr>
          <p:cNvPr id="56323" name="Picture 3" descr="fgrandifoliaform"/>
          <p:cNvPicPr>
            <a:picLocks noChangeAspect="1" noChangeArrowheads="1"/>
          </p:cNvPicPr>
          <p:nvPr/>
        </p:nvPicPr>
        <p:blipFill>
          <a:blip r:embed="rId3"/>
          <a:srcRect/>
          <a:stretch>
            <a:fillRect/>
          </a:stretch>
        </p:blipFill>
        <p:spPr bwMode="auto">
          <a:xfrm>
            <a:off x="457200" y="1752600"/>
            <a:ext cx="2541588" cy="3786188"/>
          </a:xfrm>
          <a:prstGeom prst="rect">
            <a:avLst/>
          </a:prstGeom>
          <a:noFill/>
          <a:ln w="9525">
            <a:noFill/>
            <a:miter lim="800000"/>
            <a:headEnd/>
            <a:tailEnd/>
          </a:ln>
        </p:spPr>
      </p:pic>
      <p:pic>
        <p:nvPicPr>
          <p:cNvPr id="56324" name="Picture 4" descr="fgrandifoliabark"/>
          <p:cNvPicPr>
            <a:picLocks noChangeAspect="1" noChangeArrowheads="1"/>
          </p:cNvPicPr>
          <p:nvPr/>
        </p:nvPicPr>
        <p:blipFill>
          <a:blip r:embed="rId4"/>
          <a:srcRect/>
          <a:stretch>
            <a:fillRect/>
          </a:stretch>
        </p:blipFill>
        <p:spPr bwMode="auto">
          <a:xfrm>
            <a:off x="3505200" y="1752600"/>
            <a:ext cx="2136775" cy="2035175"/>
          </a:xfrm>
          <a:prstGeom prst="rect">
            <a:avLst/>
          </a:prstGeom>
          <a:noFill/>
          <a:ln w="9525">
            <a:noFill/>
            <a:miter lim="800000"/>
            <a:headEnd/>
            <a:tailEnd/>
          </a:ln>
        </p:spPr>
      </p:pic>
      <p:pic>
        <p:nvPicPr>
          <p:cNvPr id="56325" name="Picture 5" descr="fgrandifoliaybark"/>
          <p:cNvPicPr>
            <a:picLocks noChangeAspect="1" noChangeArrowheads="1"/>
          </p:cNvPicPr>
          <p:nvPr/>
        </p:nvPicPr>
        <p:blipFill>
          <a:blip r:embed="rId5"/>
          <a:srcRect/>
          <a:stretch>
            <a:fillRect/>
          </a:stretch>
        </p:blipFill>
        <p:spPr bwMode="auto">
          <a:xfrm>
            <a:off x="3810000" y="3886200"/>
            <a:ext cx="1485900" cy="2057400"/>
          </a:xfrm>
          <a:prstGeom prst="rect">
            <a:avLst/>
          </a:prstGeom>
          <a:noFill/>
          <a:ln w="9525">
            <a:noFill/>
            <a:miter lim="800000"/>
            <a:headEnd/>
            <a:tailEnd/>
          </a:ln>
        </p:spPr>
      </p:pic>
      <p:pic>
        <p:nvPicPr>
          <p:cNvPr id="56326" name="Picture 6" descr="fgrandifolialeaf"/>
          <p:cNvPicPr>
            <a:picLocks noChangeAspect="1" noChangeArrowheads="1"/>
          </p:cNvPicPr>
          <p:nvPr/>
        </p:nvPicPr>
        <p:blipFill>
          <a:blip r:embed="rId6"/>
          <a:srcRect/>
          <a:stretch>
            <a:fillRect/>
          </a:stretch>
        </p:blipFill>
        <p:spPr bwMode="auto">
          <a:xfrm>
            <a:off x="6324600" y="1828800"/>
            <a:ext cx="2114550" cy="4137025"/>
          </a:xfrm>
          <a:prstGeom prst="rect">
            <a:avLst/>
          </a:prstGeom>
          <a:noFill/>
          <a:ln w="9525">
            <a:noFill/>
            <a:miter lim="800000"/>
            <a:headEnd/>
            <a:tailEnd/>
          </a:ln>
        </p:spPr>
      </p:pic>
      <p:sp>
        <p:nvSpPr>
          <p:cNvPr id="56327" name="Text Box 7"/>
          <p:cNvSpPr txBox="1">
            <a:spLocks noChangeArrowheads="1"/>
          </p:cNvSpPr>
          <p:nvPr/>
        </p:nvSpPr>
        <p:spPr bwMode="auto">
          <a:xfrm>
            <a:off x="2193925" y="6107113"/>
            <a:ext cx="3484563" cy="396875"/>
          </a:xfrm>
          <a:prstGeom prst="rect">
            <a:avLst/>
          </a:prstGeom>
          <a:noFill/>
          <a:ln w="9525">
            <a:noFill/>
            <a:miter lim="800000"/>
            <a:headEnd/>
            <a:tailEnd/>
          </a:ln>
        </p:spPr>
        <p:txBody>
          <a:bodyPr wrap="none">
            <a:spAutoFit/>
          </a:bodyPr>
          <a:lstStyle/>
          <a:p>
            <a:r>
              <a:rPr lang="en-US" sz="2000"/>
              <a:t>Uses:  pallets, butcher blocks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ltLang="en-US" smtClean="0"/>
              <a:t>Yellow Birch</a:t>
            </a:r>
          </a:p>
        </p:txBody>
      </p:sp>
      <p:pic>
        <p:nvPicPr>
          <p:cNvPr id="58371" name="Picture 3" descr="balleghaniensisform"/>
          <p:cNvPicPr>
            <a:picLocks noChangeAspect="1" noChangeArrowheads="1"/>
          </p:cNvPicPr>
          <p:nvPr/>
        </p:nvPicPr>
        <p:blipFill>
          <a:blip r:embed="rId3"/>
          <a:srcRect/>
          <a:stretch>
            <a:fillRect/>
          </a:stretch>
        </p:blipFill>
        <p:spPr bwMode="auto">
          <a:xfrm>
            <a:off x="685800" y="2133600"/>
            <a:ext cx="1965325" cy="3783013"/>
          </a:xfrm>
          <a:prstGeom prst="rect">
            <a:avLst/>
          </a:prstGeom>
          <a:noFill/>
          <a:ln w="9525">
            <a:noFill/>
            <a:miter lim="800000"/>
            <a:headEnd/>
            <a:tailEnd/>
          </a:ln>
        </p:spPr>
      </p:pic>
      <p:pic>
        <p:nvPicPr>
          <p:cNvPr id="58372" name="Picture 4" descr="balleghaniensisbark"/>
          <p:cNvPicPr>
            <a:picLocks noChangeAspect="1" noChangeArrowheads="1"/>
          </p:cNvPicPr>
          <p:nvPr/>
        </p:nvPicPr>
        <p:blipFill>
          <a:blip r:embed="rId4"/>
          <a:srcRect/>
          <a:stretch>
            <a:fillRect/>
          </a:stretch>
        </p:blipFill>
        <p:spPr bwMode="auto">
          <a:xfrm>
            <a:off x="3394075" y="2133600"/>
            <a:ext cx="1177925" cy="3783013"/>
          </a:xfrm>
          <a:prstGeom prst="rect">
            <a:avLst/>
          </a:prstGeom>
          <a:noFill/>
          <a:ln w="9525">
            <a:noFill/>
            <a:miter lim="800000"/>
            <a:headEnd/>
            <a:tailEnd/>
          </a:ln>
        </p:spPr>
      </p:pic>
      <p:pic>
        <p:nvPicPr>
          <p:cNvPr id="58373" name="Picture 5" descr="balleghaniensisflower"/>
          <p:cNvPicPr>
            <a:picLocks noChangeAspect="1" noChangeArrowheads="1"/>
          </p:cNvPicPr>
          <p:nvPr/>
        </p:nvPicPr>
        <p:blipFill>
          <a:blip r:embed="rId5"/>
          <a:srcRect/>
          <a:stretch>
            <a:fillRect/>
          </a:stretch>
        </p:blipFill>
        <p:spPr bwMode="auto">
          <a:xfrm>
            <a:off x="5105400" y="2362200"/>
            <a:ext cx="1279525" cy="3124200"/>
          </a:xfrm>
          <a:prstGeom prst="rect">
            <a:avLst/>
          </a:prstGeom>
          <a:noFill/>
          <a:ln w="9525">
            <a:noFill/>
            <a:miter lim="800000"/>
            <a:headEnd/>
            <a:tailEnd/>
          </a:ln>
        </p:spPr>
      </p:pic>
      <p:pic>
        <p:nvPicPr>
          <p:cNvPr id="58374" name="Picture 6" descr="Leaf_MC"/>
          <p:cNvPicPr>
            <a:picLocks noGrp="1" noChangeAspect="1" noChangeArrowheads="1"/>
          </p:cNvPicPr>
          <p:nvPr>
            <p:ph idx="1"/>
          </p:nvPr>
        </p:nvPicPr>
        <p:blipFill>
          <a:blip r:embed="rId6"/>
          <a:srcRect/>
          <a:stretch>
            <a:fillRect/>
          </a:stretch>
        </p:blipFill>
        <p:spPr>
          <a:xfrm>
            <a:off x="6781800" y="2438400"/>
            <a:ext cx="2025650" cy="2925763"/>
          </a:xfrm>
        </p:spPr>
      </p:pic>
      <p:sp>
        <p:nvSpPr>
          <p:cNvPr id="58375" name="Text Box 7"/>
          <p:cNvSpPr txBox="1">
            <a:spLocks noChangeArrowheads="1"/>
          </p:cNvSpPr>
          <p:nvPr/>
        </p:nvSpPr>
        <p:spPr bwMode="auto">
          <a:xfrm>
            <a:off x="2590800" y="6070600"/>
            <a:ext cx="3863975" cy="396875"/>
          </a:xfrm>
          <a:prstGeom prst="rect">
            <a:avLst/>
          </a:prstGeom>
          <a:noFill/>
          <a:ln w="9525">
            <a:noFill/>
            <a:miter lim="800000"/>
            <a:headEnd/>
            <a:tailEnd/>
          </a:ln>
        </p:spPr>
        <p:txBody>
          <a:bodyPr wrap="none">
            <a:spAutoFit/>
          </a:bodyPr>
          <a:lstStyle/>
          <a:p>
            <a:r>
              <a:rPr lang="en-US" sz="2000"/>
              <a:t>Uses:  furniture, cabinets, pallets</a:t>
            </a:r>
          </a:p>
        </p:txBody>
      </p:sp>
    </p:spTree>
  </p:cSld>
  <p:clrMapOvr>
    <a:masterClrMapping/>
  </p:clrMapOvr>
  <p:transition xmlns:p14="http://schemas.microsoft.com/office/powerpoint/2010/mai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0418" name="Rectangle 2"/>
          <p:cNvSpPr>
            <a:spLocks noGrp="1" noChangeArrowheads="1"/>
          </p:cNvSpPr>
          <p:nvPr>
            <p:ph type="title" sz="quarter"/>
          </p:nvPr>
        </p:nvSpPr>
        <p:spPr>
          <a:xfrm>
            <a:off x="1747838" y="274638"/>
            <a:ext cx="5729287" cy="838200"/>
          </a:xfrm>
        </p:spPr>
        <p:txBody>
          <a:bodyPr/>
          <a:lstStyle/>
          <a:p>
            <a:pPr eaLnBrk="1" hangingPunct="1"/>
            <a:r>
              <a:rPr lang="en-US" altLang="en-US" smtClean="0"/>
              <a:t>Sweet (Black) Birch</a:t>
            </a:r>
          </a:p>
        </p:txBody>
      </p:sp>
      <p:pic>
        <p:nvPicPr>
          <p:cNvPr id="60419" name="Picture 3" descr="blentaleaf"/>
          <p:cNvPicPr>
            <a:picLocks noGrp="1" noChangeAspect="1" noChangeArrowheads="1"/>
          </p:cNvPicPr>
          <p:nvPr>
            <p:ph sz="quarter" idx="1"/>
          </p:nvPr>
        </p:nvPicPr>
        <p:blipFill>
          <a:blip r:embed="rId3"/>
          <a:srcRect/>
          <a:stretch>
            <a:fillRect/>
          </a:stretch>
        </p:blipFill>
        <p:spPr>
          <a:xfrm>
            <a:off x="304800" y="1524000"/>
            <a:ext cx="2714625" cy="4343400"/>
          </a:xfrm>
        </p:spPr>
      </p:pic>
      <p:pic>
        <p:nvPicPr>
          <p:cNvPr id="60420" name="Picture 4" descr="blentatwig2"/>
          <p:cNvPicPr>
            <a:picLocks noGrp="1" noChangeAspect="1" noChangeArrowheads="1"/>
          </p:cNvPicPr>
          <p:nvPr>
            <p:ph sz="quarter" idx="2"/>
          </p:nvPr>
        </p:nvPicPr>
        <p:blipFill>
          <a:blip r:embed="rId4"/>
          <a:srcRect/>
          <a:stretch>
            <a:fillRect/>
          </a:stretch>
        </p:blipFill>
        <p:spPr>
          <a:xfrm>
            <a:off x="3429000" y="1524000"/>
            <a:ext cx="976313" cy="4343400"/>
          </a:xfrm>
        </p:spPr>
      </p:pic>
      <p:pic>
        <p:nvPicPr>
          <p:cNvPr id="60421" name="Picture 5" descr="blentaform"/>
          <p:cNvPicPr>
            <a:picLocks noGrp="1" noChangeAspect="1" noChangeArrowheads="1"/>
          </p:cNvPicPr>
          <p:nvPr>
            <p:ph sz="quarter" idx="3"/>
          </p:nvPr>
        </p:nvPicPr>
        <p:blipFill>
          <a:blip r:embed="rId5"/>
          <a:srcRect/>
          <a:stretch>
            <a:fillRect/>
          </a:stretch>
        </p:blipFill>
        <p:spPr>
          <a:xfrm>
            <a:off x="6705600" y="1600200"/>
            <a:ext cx="2216150" cy="4419600"/>
          </a:xfrm>
        </p:spPr>
      </p:pic>
      <p:pic>
        <p:nvPicPr>
          <p:cNvPr id="60422" name="Picture 6" descr="blentafruit"/>
          <p:cNvPicPr>
            <a:picLocks noGrp="1" noChangeAspect="1" noChangeArrowheads="1"/>
          </p:cNvPicPr>
          <p:nvPr>
            <p:ph sz="quarter" idx="4"/>
          </p:nvPr>
        </p:nvPicPr>
        <p:blipFill>
          <a:blip r:embed="rId6"/>
          <a:srcRect/>
          <a:stretch>
            <a:fillRect/>
          </a:stretch>
        </p:blipFill>
        <p:spPr>
          <a:xfrm>
            <a:off x="4876800" y="3962400"/>
            <a:ext cx="1530350" cy="2057400"/>
          </a:xfrm>
        </p:spPr>
      </p:pic>
      <p:pic>
        <p:nvPicPr>
          <p:cNvPr id="60423" name="Picture 7" descr="blentabark"/>
          <p:cNvPicPr>
            <a:picLocks noChangeAspect="1" noChangeArrowheads="1"/>
          </p:cNvPicPr>
          <p:nvPr/>
        </p:nvPicPr>
        <p:blipFill>
          <a:blip r:embed="rId7"/>
          <a:srcRect/>
          <a:stretch>
            <a:fillRect/>
          </a:stretch>
        </p:blipFill>
        <p:spPr bwMode="auto">
          <a:xfrm>
            <a:off x="4953000" y="1600200"/>
            <a:ext cx="1577975" cy="2209800"/>
          </a:xfrm>
          <a:prstGeom prst="rect">
            <a:avLst/>
          </a:prstGeom>
          <a:noFill/>
          <a:ln w="9525">
            <a:noFill/>
            <a:miter lim="800000"/>
            <a:headEnd/>
            <a:tailEnd/>
          </a:ln>
        </p:spPr>
      </p:pic>
      <p:sp>
        <p:nvSpPr>
          <p:cNvPr id="60424" name="Text Box 8"/>
          <p:cNvSpPr txBox="1">
            <a:spLocks noChangeArrowheads="1"/>
          </p:cNvSpPr>
          <p:nvPr/>
        </p:nvSpPr>
        <p:spPr bwMode="auto">
          <a:xfrm>
            <a:off x="2133600" y="6146800"/>
            <a:ext cx="3863975" cy="396875"/>
          </a:xfrm>
          <a:prstGeom prst="rect">
            <a:avLst/>
          </a:prstGeom>
          <a:noFill/>
          <a:ln w="9525">
            <a:noFill/>
            <a:miter lim="800000"/>
            <a:headEnd/>
            <a:tailEnd/>
          </a:ln>
        </p:spPr>
        <p:txBody>
          <a:bodyPr wrap="none">
            <a:spAutoFit/>
          </a:bodyPr>
          <a:lstStyle/>
          <a:p>
            <a:r>
              <a:rPr lang="en-US" sz="2000"/>
              <a:t>Uses:  furniture, cabinets, pallets</a:t>
            </a:r>
          </a:p>
        </p:txBody>
      </p:sp>
    </p:spTree>
  </p:cSld>
  <p:clrMapOvr>
    <a:masterClrMapping/>
  </p:clrMapOvr>
  <p:transition xmlns:p14="http://schemas.microsoft.com/office/powerpoint/2010/mai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sz="quarter"/>
          </p:nvPr>
        </p:nvSpPr>
        <p:spPr/>
        <p:txBody>
          <a:bodyPr/>
          <a:lstStyle/>
          <a:p>
            <a:pPr eaLnBrk="1" hangingPunct="1"/>
            <a:r>
              <a:rPr lang="en-US" altLang="en-US" smtClean="0"/>
              <a:t>Black Cherry</a:t>
            </a:r>
          </a:p>
        </p:txBody>
      </p:sp>
      <p:pic>
        <p:nvPicPr>
          <p:cNvPr id="62467" name="Picture 3" descr="pserotinaleaf2"/>
          <p:cNvPicPr>
            <a:picLocks noGrp="1" noChangeAspect="1" noChangeArrowheads="1"/>
          </p:cNvPicPr>
          <p:nvPr>
            <p:ph sz="quarter" idx="1"/>
          </p:nvPr>
        </p:nvPicPr>
        <p:blipFill>
          <a:blip r:embed="rId3"/>
          <a:srcRect/>
          <a:stretch>
            <a:fillRect/>
          </a:stretch>
        </p:blipFill>
        <p:spPr>
          <a:xfrm>
            <a:off x="304800" y="1905000"/>
            <a:ext cx="2649538" cy="3810000"/>
          </a:xfrm>
        </p:spPr>
      </p:pic>
      <p:pic>
        <p:nvPicPr>
          <p:cNvPr id="62468" name="Picture 4" descr="pserotinatwig2"/>
          <p:cNvPicPr>
            <a:picLocks noGrp="1" noChangeAspect="1" noChangeArrowheads="1"/>
          </p:cNvPicPr>
          <p:nvPr>
            <p:ph sz="quarter" idx="2"/>
          </p:nvPr>
        </p:nvPicPr>
        <p:blipFill>
          <a:blip r:embed="rId4"/>
          <a:srcRect/>
          <a:stretch>
            <a:fillRect/>
          </a:stretch>
        </p:blipFill>
        <p:spPr>
          <a:xfrm>
            <a:off x="7239000" y="1981200"/>
            <a:ext cx="1504950" cy="3962400"/>
          </a:xfrm>
        </p:spPr>
      </p:pic>
      <p:pic>
        <p:nvPicPr>
          <p:cNvPr id="62469" name="Picture 5" descr="pserotinabark2"/>
          <p:cNvPicPr>
            <a:picLocks noGrp="1" noChangeAspect="1" noChangeArrowheads="1"/>
          </p:cNvPicPr>
          <p:nvPr>
            <p:ph sz="quarter" idx="3"/>
          </p:nvPr>
        </p:nvPicPr>
        <p:blipFill>
          <a:blip r:embed="rId5"/>
          <a:srcRect/>
          <a:stretch>
            <a:fillRect/>
          </a:stretch>
        </p:blipFill>
        <p:spPr>
          <a:xfrm>
            <a:off x="3733800" y="4114800"/>
            <a:ext cx="1193800" cy="2133600"/>
          </a:xfrm>
        </p:spPr>
      </p:pic>
      <p:pic>
        <p:nvPicPr>
          <p:cNvPr id="62470" name="Picture 6" descr="pserotinabark"/>
          <p:cNvPicPr>
            <a:picLocks noGrp="1" noChangeAspect="1" noChangeArrowheads="1"/>
          </p:cNvPicPr>
          <p:nvPr>
            <p:ph sz="quarter" idx="4"/>
          </p:nvPr>
        </p:nvPicPr>
        <p:blipFill>
          <a:blip r:embed="rId6"/>
          <a:srcRect/>
          <a:stretch>
            <a:fillRect/>
          </a:stretch>
        </p:blipFill>
        <p:spPr>
          <a:xfrm>
            <a:off x="5638800" y="1981200"/>
            <a:ext cx="1447800" cy="3581400"/>
          </a:xfrm>
        </p:spPr>
      </p:pic>
      <p:pic>
        <p:nvPicPr>
          <p:cNvPr id="62471" name="Picture 7" descr="pserotinafruit2"/>
          <p:cNvPicPr>
            <a:picLocks noChangeAspect="1" noChangeArrowheads="1"/>
          </p:cNvPicPr>
          <p:nvPr/>
        </p:nvPicPr>
        <p:blipFill>
          <a:blip r:embed="rId7"/>
          <a:srcRect/>
          <a:stretch>
            <a:fillRect/>
          </a:stretch>
        </p:blipFill>
        <p:spPr bwMode="auto">
          <a:xfrm>
            <a:off x="3352800" y="1447800"/>
            <a:ext cx="2079625" cy="2438400"/>
          </a:xfrm>
          <a:prstGeom prst="rect">
            <a:avLst/>
          </a:prstGeom>
          <a:noFill/>
          <a:ln w="9525">
            <a:noFill/>
            <a:miter lim="800000"/>
            <a:headEnd/>
            <a:tailEnd/>
          </a:ln>
        </p:spPr>
      </p:pic>
      <p:sp>
        <p:nvSpPr>
          <p:cNvPr id="62472" name="Text Box 8"/>
          <p:cNvSpPr txBox="1">
            <a:spLocks noChangeArrowheads="1"/>
          </p:cNvSpPr>
          <p:nvPr/>
        </p:nvSpPr>
        <p:spPr bwMode="auto">
          <a:xfrm>
            <a:off x="1965325" y="6259513"/>
            <a:ext cx="4090988" cy="396875"/>
          </a:xfrm>
          <a:prstGeom prst="rect">
            <a:avLst/>
          </a:prstGeom>
          <a:noFill/>
          <a:ln w="9525">
            <a:noFill/>
            <a:miter lim="800000"/>
            <a:headEnd/>
            <a:tailEnd/>
          </a:ln>
        </p:spPr>
        <p:txBody>
          <a:bodyPr wrap="none">
            <a:spAutoFit/>
          </a:bodyPr>
          <a:lstStyle/>
          <a:p>
            <a:r>
              <a:rPr lang="en-US" sz="2000"/>
              <a:t>Uses:  furniture, cabinets, paneling</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4514" name="Rectangle 2"/>
          <p:cNvSpPr>
            <a:spLocks noGrp="1" noChangeArrowheads="1"/>
          </p:cNvSpPr>
          <p:nvPr>
            <p:ph type="title" sz="quarter"/>
          </p:nvPr>
        </p:nvSpPr>
        <p:spPr/>
        <p:txBody>
          <a:bodyPr/>
          <a:lstStyle/>
          <a:p>
            <a:pPr eaLnBrk="1" hangingPunct="1"/>
            <a:r>
              <a:rPr lang="en-US" altLang="en-US" smtClean="0"/>
              <a:t>Bitternut Hickory</a:t>
            </a:r>
          </a:p>
        </p:txBody>
      </p:sp>
      <p:pic>
        <p:nvPicPr>
          <p:cNvPr id="64515" name="Picture 3" descr="ccordiformisleaf"/>
          <p:cNvPicPr>
            <a:picLocks noGrp="1" noChangeAspect="1" noChangeArrowheads="1"/>
          </p:cNvPicPr>
          <p:nvPr>
            <p:ph sz="quarter" idx="1"/>
          </p:nvPr>
        </p:nvPicPr>
        <p:blipFill>
          <a:blip r:embed="rId3"/>
          <a:srcRect/>
          <a:stretch>
            <a:fillRect/>
          </a:stretch>
        </p:blipFill>
        <p:spPr>
          <a:xfrm>
            <a:off x="114300" y="2362200"/>
            <a:ext cx="1905000" cy="3810000"/>
          </a:xfrm>
        </p:spPr>
      </p:pic>
      <p:pic>
        <p:nvPicPr>
          <p:cNvPr id="64516" name="Picture 4" descr="ccordiformistwig"/>
          <p:cNvPicPr>
            <a:picLocks noGrp="1" noChangeAspect="1" noChangeArrowheads="1"/>
          </p:cNvPicPr>
          <p:nvPr>
            <p:ph sz="quarter" idx="2"/>
          </p:nvPr>
        </p:nvPicPr>
        <p:blipFill>
          <a:blip r:embed="rId4"/>
          <a:srcRect/>
          <a:stretch>
            <a:fillRect/>
          </a:stretch>
        </p:blipFill>
        <p:spPr>
          <a:xfrm>
            <a:off x="4733925" y="1600200"/>
            <a:ext cx="1682750" cy="2765425"/>
          </a:xfrm>
        </p:spPr>
      </p:pic>
      <p:pic>
        <p:nvPicPr>
          <p:cNvPr id="64517" name="Picture 5" descr="ccordiformisform"/>
          <p:cNvPicPr>
            <a:picLocks noGrp="1" noChangeAspect="1" noChangeArrowheads="1"/>
          </p:cNvPicPr>
          <p:nvPr>
            <p:ph sz="quarter" idx="3"/>
          </p:nvPr>
        </p:nvPicPr>
        <p:blipFill>
          <a:blip r:embed="rId5"/>
          <a:srcRect/>
          <a:stretch>
            <a:fillRect/>
          </a:stretch>
        </p:blipFill>
        <p:spPr>
          <a:xfrm>
            <a:off x="2155825" y="2362200"/>
            <a:ext cx="1720850" cy="3810000"/>
          </a:xfrm>
        </p:spPr>
      </p:pic>
      <p:pic>
        <p:nvPicPr>
          <p:cNvPr id="64518" name="Picture 6" descr="ccordiformisbark"/>
          <p:cNvPicPr>
            <a:picLocks noGrp="1" noChangeAspect="1" noChangeArrowheads="1"/>
          </p:cNvPicPr>
          <p:nvPr>
            <p:ph sz="quarter" idx="4"/>
          </p:nvPr>
        </p:nvPicPr>
        <p:blipFill>
          <a:blip r:embed="rId6"/>
          <a:srcRect/>
          <a:stretch>
            <a:fillRect/>
          </a:stretch>
        </p:blipFill>
        <p:spPr>
          <a:xfrm>
            <a:off x="7315200" y="1981200"/>
            <a:ext cx="1228725" cy="4419600"/>
          </a:xfrm>
        </p:spPr>
      </p:pic>
      <p:pic>
        <p:nvPicPr>
          <p:cNvPr id="64519" name="Picture 7" descr="ccordiformisfruit"/>
          <p:cNvPicPr>
            <a:picLocks noChangeAspect="1" noChangeArrowheads="1"/>
          </p:cNvPicPr>
          <p:nvPr/>
        </p:nvPicPr>
        <p:blipFill>
          <a:blip r:embed="rId7"/>
          <a:srcRect/>
          <a:stretch>
            <a:fillRect/>
          </a:stretch>
        </p:blipFill>
        <p:spPr bwMode="auto">
          <a:xfrm>
            <a:off x="4191000" y="4495800"/>
            <a:ext cx="2895600" cy="1627188"/>
          </a:xfrm>
          <a:prstGeom prst="rect">
            <a:avLst/>
          </a:prstGeom>
          <a:noFill/>
          <a:ln w="9525">
            <a:noFill/>
            <a:miter lim="800000"/>
            <a:headEnd/>
            <a:tailEnd/>
          </a:ln>
        </p:spPr>
      </p:pic>
      <p:sp>
        <p:nvSpPr>
          <p:cNvPr id="64520" name="Text Box 8"/>
          <p:cNvSpPr txBox="1">
            <a:spLocks noChangeArrowheads="1"/>
          </p:cNvSpPr>
          <p:nvPr/>
        </p:nvSpPr>
        <p:spPr bwMode="auto">
          <a:xfrm>
            <a:off x="2346325" y="6361113"/>
            <a:ext cx="3105150" cy="366712"/>
          </a:xfrm>
          <a:prstGeom prst="rect">
            <a:avLst/>
          </a:prstGeom>
          <a:noFill/>
          <a:ln w="9525">
            <a:noFill/>
            <a:miter lim="800000"/>
            <a:headEnd/>
            <a:tailEnd/>
          </a:ln>
        </p:spPr>
        <p:txBody>
          <a:bodyPr wrap="none">
            <a:spAutoFit/>
          </a:bodyPr>
          <a:lstStyle/>
          <a:p>
            <a:r>
              <a:rPr lang="en-US"/>
              <a:t>Uses:  tool handles, cabinets</a:t>
            </a:r>
          </a:p>
        </p:txBody>
      </p:sp>
    </p:spTree>
  </p:cSld>
  <p:clrMapOvr>
    <a:masterClrMapping/>
  </p:clrMapOvr>
  <p:transition xmlns:p14="http://schemas.microsoft.com/office/powerpoint/2010/mai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6562" name="Picture 2" descr="vsppbark"/>
          <p:cNvPicPr>
            <a:picLocks noChangeAspect="1" noChangeArrowheads="1"/>
          </p:cNvPicPr>
          <p:nvPr/>
        </p:nvPicPr>
        <p:blipFill>
          <a:blip r:embed="rId3"/>
          <a:srcRect/>
          <a:stretch>
            <a:fillRect/>
          </a:stretch>
        </p:blipFill>
        <p:spPr bwMode="auto">
          <a:xfrm>
            <a:off x="4114800" y="685800"/>
            <a:ext cx="1831975" cy="5638800"/>
          </a:xfrm>
          <a:prstGeom prst="rect">
            <a:avLst/>
          </a:prstGeom>
          <a:noFill/>
          <a:ln w="9525">
            <a:noFill/>
            <a:miter lim="800000"/>
            <a:headEnd/>
            <a:tailEnd/>
          </a:ln>
        </p:spPr>
      </p:pic>
      <p:pic>
        <p:nvPicPr>
          <p:cNvPr id="66563" name="Picture 3" descr="vsppform"/>
          <p:cNvPicPr>
            <a:picLocks noChangeAspect="1" noChangeArrowheads="1"/>
          </p:cNvPicPr>
          <p:nvPr/>
        </p:nvPicPr>
        <p:blipFill>
          <a:blip r:embed="rId4"/>
          <a:srcRect/>
          <a:stretch>
            <a:fillRect/>
          </a:stretch>
        </p:blipFill>
        <p:spPr bwMode="auto">
          <a:xfrm>
            <a:off x="6172200" y="457200"/>
            <a:ext cx="2605088" cy="6172200"/>
          </a:xfrm>
          <a:prstGeom prst="rect">
            <a:avLst/>
          </a:prstGeom>
          <a:noFill/>
          <a:ln w="9525">
            <a:noFill/>
            <a:miter lim="800000"/>
            <a:headEnd/>
            <a:tailEnd/>
          </a:ln>
        </p:spPr>
      </p:pic>
      <p:pic>
        <p:nvPicPr>
          <p:cNvPr id="66564" name="Picture 4" descr="vsppleaf"/>
          <p:cNvPicPr>
            <a:picLocks noChangeAspect="1" noChangeArrowheads="1"/>
          </p:cNvPicPr>
          <p:nvPr/>
        </p:nvPicPr>
        <p:blipFill>
          <a:blip r:embed="rId5"/>
          <a:srcRect/>
          <a:stretch>
            <a:fillRect/>
          </a:stretch>
        </p:blipFill>
        <p:spPr bwMode="auto">
          <a:xfrm>
            <a:off x="1143000" y="1981200"/>
            <a:ext cx="2209800" cy="3048000"/>
          </a:xfrm>
          <a:prstGeom prst="rect">
            <a:avLst/>
          </a:prstGeom>
          <a:noFill/>
          <a:ln w="9525">
            <a:noFill/>
            <a:miter lim="800000"/>
            <a:headEnd/>
            <a:tailEnd/>
          </a:ln>
        </p:spPr>
      </p:pic>
      <p:pic>
        <p:nvPicPr>
          <p:cNvPr id="66565" name="Picture 5" descr="vsppfruit"/>
          <p:cNvPicPr>
            <a:picLocks noChangeAspect="1" noChangeArrowheads="1"/>
          </p:cNvPicPr>
          <p:nvPr/>
        </p:nvPicPr>
        <p:blipFill>
          <a:blip r:embed="rId6"/>
          <a:srcRect/>
          <a:stretch>
            <a:fillRect/>
          </a:stretch>
        </p:blipFill>
        <p:spPr bwMode="auto">
          <a:xfrm>
            <a:off x="685800" y="5257800"/>
            <a:ext cx="3048000" cy="1304925"/>
          </a:xfrm>
          <a:prstGeom prst="rect">
            <a:avLst/>
          </a:prstGeom>
          <a:noFill/>
          <a:ln w="9525">
            <a:noFill/>
            <a:miter lim="800000"/>
            <a:headEnd/>
            <a:tailEnd/>
          </a:ln>
        </p:spPr>
      </p:pic>
      <p:sp>
        <p:nvSpPr>
          <p:cNvPr id="66566" name="Text Box 6"/>
          <p:cNvSpPr txBox="1">
            <a:spLocks noChangeArrowheads="1"/>
          </p:cNvSpPr>
          <p:nvPr/>
        </p:nvSpPr>
        <p:spPr bwMode="auto">
          <a:xfrm>
            <a:off x="381000" y="609600"/>
            <a:ext cx="3581400" cy="701675"/>
          </a:xfrm>
          <a:prstGeom prst="rect">
            <a:avLst/>
          </a:prstGeom>
          <a:noFill/>
          <a:ln w="9525">
            <a:noFill/>
            <a:miter lim="800000"/>
            <a:headEnd/>
            <a:tailEnd/>
          </a:ln>
        </p:spPr>
        <p:txBody>
          <a:bodyPr>
            <a:spAutoFit/>
          </a:bodyPr>
          <a:lstStyle/>
          <a:p>
            <a:pPr algn="ctr">
              <a:spcBef>
                <a:spcPct val="50000"/>
              </a:spcBef>
            </a:pPr>
            <a:r>
              <a:rPr lang="en-US" sz="4000">
                <a:latin typeface="Times New Roman" pitchFamily="18" charset="0"/>
              </a:rPr>
              <a:t>Wild Grape</a:t>
            </a:r>
            <a:endParaRPr lang="en-US" sz="4000" i="1">
              <a:latin typeface="Times New Roman" pitchFamily="18"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4"/>
          <p:cNvSpPr>
            <a:spLocks noGrp="1" noChangeArrowheads="1"/>
          </p:cNvSpPr>
          <p:nvPr>
            <p:ph type="title"/>
          </p:nvPr>
        </p:nvSpPr>
        <p:spPr/>
        <p:txBody>
          <a:bodyPr/>
          <a:lstStyle/>
          <a:p>
            <a:pPr eaLnBrk="1" hangingPunct="1"/>
            <a:endParaRPr lang="en-US" smtClean="0"/>
          </a:p>
        </p:txBody>
      </p:sp>
      <p:pic>
        <p:nvPicPr>
          <p:cNvPr id="68610" name="Picture 7" descr="May 15 2006 002"/>
          <p:cNvPicPr>
            <a:picLocks noGrp="1" noChangeAspect="1" noChangeArrowheads="1"/>
          </p:cNvPicPr>
          <p:nvPr>
            <p:ph sz="half" idx="1"/>
          </p:nvPr>
        </p:nvPicPr>
        <p:blipFill>
          <a:blip r:embed="rId2"/>
          <a:srcRect/>
          <a:stretch>
            <a:fillRect/>
          </a:stretch>
        </p:blipFill>
        <p:spPr>
          <a:xfrm>
            <a:off x="0" y="0"/>
            <a:ext cx="4343400" cy="6858000"/>
          </a:xfrm>
        </p:spPr>
      </p:pic>
      <p:pic>
        <p:nvPicPr>
          <p:cNvPr id="68611" name="Picture 8" descr="May 15 2006 003"/>
          <p:cNvPicPr>
            <a:picLocks noGrp="1" noChangeAspect="1" noChangeArrowheads="1"/>
          </p:cNvPicPr>
          <p:nvPr>
            <p:ph sz="half" idx="2"/>
          </p:nvPr>
        </p:nvPicPr>
        <p:blipFill>
          <a:blip r:embed="rId3"/>
          <a:srcRect/>
          <a:stretch>
            <a:fillRect/>
          </a:stretch>
        </p:blipFill>
        <p:spPr>
          <a:xfrm>
            <a:off x="4343400" y="0"/>
            <a:ext cx="4800600" cy="6858000"/>
          </a:xfrm>
        </p:spPr>
      </p:pic>
    </p:spTree>
  </p:cSld>
  <p:clrMapOvr>
    <a:masterClrMapping/>
  </p:clrMapOvr>
  <p:transition xmlns:p14="http://schemas.microsoft.com/office/powerpoint/2010/mai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9633" name="Picture 4"/>
          <p:cNvPicPr>
            <a:picLocks noGrp="1" noChangeAspect="1" noChangeArrowheads="1"/>
          </p:cNvPicPr>
          <p:nvPr>
            <p:ph idx="1"/>
          </p:nvPr>
        </p:nvPicPr>
        <p:blipFill>
          <a:blip r:embed="rId2"/>
          <a:srcRect/>
          <a:stretch>
            <a:fillRect/>
          </a:stretch>
        </p:blipFill>
        <p:spPr>
          <a:xfrm>
            <a:off x="0" y="0"/>
            <a:ext cx="9144000" cy="6858000"/>
          </a:xfrm>
        </p:spPr>
      </p:pic>
      <p:sp>
        <p:nvSpPr>
          <p:cNvPr id="69634" name="Rectangle 6"/>
          <p:cNvSpPr>
            <a:spLocks noGrp="1" noChangeArrowheads="1"/>
          </p:cNvSpPr>
          <p:nvPr>
            <p:ph type="title"/>
          </p:nvPr>
        </p:nvSpPr>
        <p:spPr>
          <a:xfrm>
            <a:off x="5410200" y="381000"/>
            <a:ext cx="685800" cy="228600"/>
          </a:xfrm>
        </p:spPr>
        <p:txBody>
          <a:bodyPr/>
          <a:lstStyle/>
          <a:p>
            <a:pPr eaLnBrk="1" hangingPunct="1"/>
            <a:endParaRPr lang="en-US" sz="4800" smtClean="0">
              <a:solidFill>
                <a:srgbClr val="FF0000"/>
              </a:solidFill>
            </a:endParaRPr>
          </a:p>
        </p:txBody>
      </p:sp>
    </p:spTree>
  </p:cSld>
  <p:clrMapOvr>
    <a:masterClrMapping/>
  </p:clrMapOvr>
  <p:transition xmlns:p14="http://schemas.microsoft.com/office/powerpoint/2010/mai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0657" name="Picture 2"/>
          <p:cNvPicPr>
            <a:picLocks noGrp="1" noChangeAspect="1" noChangeArrowheads="1"/>
          </p:cNvPicPr>
          <p:nvPr>
            <p:ph/>
          </p:nvPr>
        </p:nvPicPr>
        <p:blipFill>
          <a:blip r:embed="rId2"/>
          <a:srcRect/>
          <a:stretch>
            <a:fillRect/>
          </a:stretch>
        </p:blipFill>
        <p:spPr>
          <a:xfrm>
            <a:off x="0" y="0"/>
            <a:ext cx="9144000" cy="6858000"/>
          </a:xfrm>
        </p:spPr>
      </p:pic>
    </p:spTree>
  </p:cSld>
  <p:clrMapOvr>
    <a:masterClrMapping/>
  </p:clrMapOvr>
  <p:transition xmlns:p14="http://schemas.microsoft.com/office/powerpoint/2010/mai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1028"/>
          <p:cNvSpPr>
            <a:spLocks noGrp="1" noChangeArrowheads="1"/>
          </p:cNvSpPr>
          <p:nvPr>
            <p:ph type="title" sz="quarter"/>
          </p:nvPr>
        </p:nvSpPr>
        <p:spPr>
          <a:xfrm>
            <a:off x="457200" y="0"/>
            <a:ext cx="8229600" cy="1143000"/>
          </a:xfrm>
        </p:spPr>
        <p:txBody>
          <a:bodyPr/>
          <a:lstStyle/>
          <a:p>
            <a:pPr eaLnBrk="1" hangingPunct="1"/>
            <a:r>
              <a:rPr lang="en-US" sz="3600" smtClean="0"/>
              <a:t>Forest Succession &amp; Wildlife Habitat</a:t>
            </a:r>
          </a:p>
        </p:txBody>
      </p:sp>
      <p:pic>
        <p:nvPicPr>
          <p:cNvPr id="71683" name="Picture 1032" descr="Uncut field border4 D Snyder 1-5yr"/>
          <p:cNvPicPr>
            <a:picLocks noGrp="1" noChangeAspect="1" noChangeArrowheads="1"/>
          </p:cNvPicPr>
          <p:nvPr>
            <p:ph sz="quarter" idx="1"/>
          </p:nvPr>
        </p:nvPicPr>
        <p:blipFill>
          <a:blip r:embed="rId2"/>
          <a:srcRect/>
          <a:stretch>
            <a:fillRect/>
          </a:stretch>
        </p:blipFill>
        <p:spPr>
          <a:xfrm>
            <a:off x="304800" y="1143000"/>
            <a:ext cx="3962400" cy="2667000"/>
          </a:xfrm>
        </p:spPr>
      </p:pic>
      <p:pic>
        <p:nvPicPr>
          <p:cNvPr id="71684" name="Picture 1034" descr="Brush edge along road"/>
          <p:cNvPicPr>
            <a:picLocks noGrp="1" noChangeAspect="1" noChangeArrowheads="1"/>
          </p:cNvPicPr>
          <p:nvPr>
            <p:ph sz="quarter" idx="2"/>
          </p:nvPr>
        </p:nvPicPr>
        <p:blipFill>
          <a:blip r:embed="rId3"/>
          <a:srcRect/>
          <a:stretch>
            <a:fillRect/>
          </a:stretch>
        </p:blipFill>
        <p:spPr>
          <a:xfrm>
            <a:off x="4953000" y="1143000"/>
            <a:ext cx="3962400" cy="2667000"/>
          </a:xfrm>
        </p:spPr>
      </p:pic>
      <p:pic>
        <p:nvPicPr>
          <p:cNvPr id="71685" name="Picture 1038" descr="Shrub understory Blueberry"/>
          <p:cNvPicPr>
            <a:picLocks noGrp="1" noChangeAspect="1" noChangeArrowheads="1"/>
          </p:cNvPicPr>
          <p:nvPr>
            <p:ph sz="quarter" idx="4"/>
          </p:nvPr>
        </p:nvPicPr>
        <p:blipFill>
          <a:blip r:embed="rId4"/>
          <a:srcRect/>
          <a:stretch>
            <a:fillRect/>
          </a:stretch>
        </p:blipFill>
        <p:spPr>
          <a:xfrm>
            <a:off x="304800" y="3886200"/>
            <a:ext cx="3962400" cy="2759075"/>
          </a:xfrm>
        </p:spPr>
      </p:pic>
      <p:pic>
        <p:nvPicPr>
          <p:cNvPr id="71686" name="Picture 1040" descr="RM"/>
          <p:cNvPicPr>
            <a:picLocks noGrp="1" noChangeAspect="1" noChangeArrowheads="1"/>
          </p:cNvPicPr>
          <p:nvPr>
            <p:ph sz="quarter" idx="3"/>
          </p:nvPr>
        </p:nvPicPr>
        <p:blipFill>
          <a:blip r:embed="rId5"/>
          <a:srcRect/>
          <a:stretch>
            <a:fillRect/>
          </a:stretch>
        </p:blipFill>
        <p:spPr>
          <a:xfrm>
            <a:off x="4953000" y="3962400"/>
            <a:ext cx="3962400" cy="27432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pPr eaLnBrk="1" hangingPunct="1"/>
            <a:r>
              <a:rPr lang="en-US" smtClean="0"/>
              <a:t>Tree Types</a:t>
            </a:r>
          </a:p>
        </p:txBody>
      </p:sp>
      <p:pic>
        <p:nvPicPr>
          <p:cNvPr id="24579" name="Picture 7" descr="Norway spruce"/>
          <p:cNvPicPr>
            <a:picLocks noGrp="1" noChangeAspect="1" noChangeArrowheads="1"/>
          </p:cNvPicPr>
          <p:nvPr>
            <p:ph sz="half" idx="1"/>
          </p:nvPr>
        </p:nvPicPr>
        <p:blipFill>
          <a:blip r:embed="rId2"/>
          <a:srcRect/>
          <a:stretch>
            <a:fillRect/>
          </a:stretch>
        </p:blipFill>
        <p:spPr>
          <a:xfrm>
            <a:off x="533400" y="1981200"/>
            <a:ext cx="3606800" cy="4525963"/>
          </a:xfrm>
        </p:spPr>
      </p:pic>
      <p:pic>
        <p:nvPicPr>
          <p:cNvPr id="24580" name="Picture 8" descr="sugar maple flowering3"/>
          <p:cNvPicPr>
            <a:picLocks noGrp="1" noChangeAspect="1" noChangeArrowheads="1"/>
          </p:cNvPicPr>
          <p:nvPr>
            <p:ph sz="half" idx="2"/>
          </p:nvPr>
        </p:nvPicPr>
        <p:blipFill>
          <a:blip r:embed="rId3"/>
          <a:srcRect/>
          <a:stretch>
            <a:fillRect/>
          </a:stretch>
        </p:blipFill>
        <p:spPr>
          <a:xfrm>
            <a:off x="4953000" y="1981200"/>
            <a:ext cx="3460750" cy="4525963"/>
          </a:xfrm>
        </p:spPr>
      </p:pic>
      <p:sp>
        <p:nvSpPr>
          <p:cNvPr id="24581" name="Text Box 9"/>
          <p:cNvSpPr txBox="1">
            <a:spLocks noChangeArrowheads="1"/>
          </p:cNvSpPr>
          <p:nvPr/>
        </p:nvSpPr>
        <p:spPr bwMode="auto">
          <a:xfrm>
            <a:off x="1371600" y="1295400"/>
            <a:ext cx="1752600" cy="457200"/>
          </a:xfrm>
          <a:prstGeom prst="rect">
            <a:avLst/>
          </a:prstGeom>
          <a:noFill/>
          <a:ln w="9525">
            <a:noFill/>
            <a:miter lim="800000"/>
            <a:headEnd/>
            <a:tailEnd/>
          </a:ln>
        </p:spPr>
        <p:txBody>
          <a:bodyPr>
            <a:spAutoFit/>
          </a:bodyPr>
          <a:lstStyle/>
          <a:p>
            <a:r>
              <a:rPr lang="en-US" sz="2400"/>
              <a:t>Evergreen</a:t>
            </a:r>
          </a:p>
        </p:txBody>
      </p:sp>
      <p:sp>
        <p:nvSpPr>
          <p:cNvPr id="24582" name="Text Box 10"/>
          <p:cNvSpPr txBox="1">
            <a:spLocks noChangeArrowheads="1"/>
          </p:cNvSpPr>
          <p:nvPr/>
        </p:nvSpPr>
        <p:spPr bwMode="auto">
          <a:xfrm>
            <a:off x="5791200" y="1219200"/>
            <a:ext cx="1844675" cy="457200"/>
          </a:xfrm>
          <a:prstGeom prst="rect">
            <a:avLst/>
          </a:prstGeom>
          <a:noFill/>
          <a:ln w="9525">
            <a:noFill/>
            <a:miter lim="800000"/>
            <a:headEnd/>
            <a:tailEnd/>
          </a:ln>
        </p:spPr>
        <p:txBody>
          <a:bodyPr>
            <a:spAutoFit/>
          </a:bodyPr>
          <a:lstStyle/>
          <a:p>
            <a:r>
              <a:rPr lang="en-US" sz="2400"/>
              <a:t>Deciduous</a:t>
            </a:r>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2706" name="Picture 4"/>
          <p:cNvPicPr>
            <a:picLocks noGrp="1" noChangeAspect="1" noChangeArrowheads="1"/>
          </p:cNvPicPr>
          <p:nvPr>
            <p:ph/>
          </p:nvPr>
        </p:nvPicPr>
        <p:blipFill>
          <a:blip r:embed="rId2"/>
          <a:srcRect/>
          <a:stretch>
            <a:fillRect/>
          </a:stretch>
        </p:blipFill>
        <p:spPr>
          <a:xfrm>
            <a:off x="0" y="0"/>
            <a:ext cx="9144000" cy="6858000"/>
          </a:xfrm>
        </p:spPr>
      </p:pic>
    </p:spTree>
    <p:extLst>
      <p:ext uri="{BB962C8B-B14F-4D97-AF65-F5344CB8AC3E}">
        <p14:creationId xmlns:p14="http://schemas.microsoft.com/office/powerpoint/2010/main" val="2863391384"/>
      </p:ext>
    </p:extLst>
  </p:cSld>
  <p:clrMapOvr>
    <a:masterClrMapping/>
  </p:clrMapOvr>
  <p:transition xmlns:p14="http://schemas.microsoft.com/office/powerpoint/2010/mai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4"/>
          <p:cNvPicPr>
            <a:picLocks noGrp="1" noChangeAspect="1" noChangeArrowheads="1"/>
          </p:cNvPicPr>
          <p:nvPr>
            <p:ph/>
          </p:nvPr>
        </p:nvPicPr>
        <p:blipFill>
          <a:blip r:embed="rId2"/>
          <a:srcRect/>
          <a:stretch>
            <a:fillRect/>
          </a:stretch>
        </p:blipFill>
        <p:spPr>
          <a:xfrm>
            <a:off x="0" y="0"/>
            <a:ext cx="9144000" cy="6858000"/>
          </a:xfrm>
        </p:spPr>
      </p:pic>
    </p:spTree>
    <p:extLst>
      <p:ext uri="{BB962C8B-B14F-4D97-AF65-F5344CB8AC3E}">
        <p14:creationId xmlns:p14="http://schemas.microsoft.com/office/powerpoint/2010/main" val="34094609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4"/>
          <p:cNvPicPr>
            <a:picLocks noGrp="1" noChangeAspect="1" noChangeArrowheads="1"/>
          </p:cNvPicPr>
          <p:nvPr>
            <p:ph/>
          </p:nvPr>
        </p:nvPicPr>
        <p:blipFill>
          <a:blip r:embed="rId2"/>
          <a:srcRect/>
          <a:stretch>
            <a:fillRect/>
          </a:stretch>
        </p:blipFill>
        <p:spPr>
          <a:xfrm>
            <a:off x="228600" y="0"/>
            <a:ext cx="8686800" cy="6858000"/>
          </a:xfrm>
        </p:spPr>
      </p:pic>
    </p:spTree>
    <p:extLst>
      <p:ext uri="{BB962C8B-B14F-4D97-AF65-F5344CB8AC3E}">
        <p14:creationId xmlns:p14="http://schemas.microsoft.com/office/powerpoint/2010/main" val="3635807039"/>
      </p:ext>
    </p:extLst>
  </p:cSld>
  <p:clrMapOvr>
    <a:masterClrMapping/>
  </p:clrMapOvr>
  <p:transition xmlns:p14="http://schemas.microsoft.com/office/powerpoint/2010/mai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4"/>
          <p:cNvPicPr>
            <a:picLocks noGrp="1" noChangeAspect="1" noChangeArrowheads="1"/>
          </p:cNvPicPr>
          <p:nvPr>
            <p:ph/>
          </p:nvPr>
        </p:nvPicPr>
        <p:blipFill>
          <a:blip r:embed="rId2"/>
          <a:srcRect/>
          <a:stretch>
            <a:fillRect/>
          </a:stretch>
        </p:blipFill>
        <p:spPr>
          <a:xfrm>
            <a:off x="0" y="-50800"/>
            <a:ext cx="9144000" cy="6908800"/>
          </a:xfrm>
        </p:spPr>
      </p:pic>
    </p:spTree>
    <p:extLst>
      <p:ext uri="{BB962C8B-B14F-4D97-AF65-F5344CB8AC3E}">
        <p14:creationId xmlns:p14="http://schemas.microsoft.com/office/powerpoint/2010/main" val="27390755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6" descr="aerial Shumans Point GM June 81"/>
          <p:cNvPicPr>
            <a:picLocks noGrp="1" noChangeAspect="1" noChangeArrowheads="1"/>
          </p:cNvPicPr>
          <p:nvPr>
            <p:ph idx="1"/>
          </p:nvPr>
        </p:nvPicPr>
        <p:blipFill>
          <a:blip r:embed="rId2"/>
          <a:srcRect/>
          <a:stretch>
            <a:fillRect/>
          </a:stretch>
        </p:blipFill>
        <p:spPr>
          <a:xfrm>
            <a:off x="0" y="0"/>
            <a:ext cx="9144000" cy="6859588"/>
          </a:xfrm>
        </p:spPr>
      </p:pic>
      <p:sp>
        <p:nvSpPr>
          <p:cNvPr id="76802" name="Rectangle 4"/>
          <p:cNvSpPr>
            <a:spLocks noGrp="1" noChangeArrowheads="1"/>
          </p:cNvSpPr>
          <p:nvPr>
            <p:ph type="title"/>
          </p:nvPr>
        </p:nvSpPr>
        <p:spPr/>
        <p:txBody>
          <a:bodyPr/>
          <a:lstStyle/>
          <a:p>
            <a:pPr eaLnBrk="1" hangingPunct="1"/>
            <a:r>
              <a:rPr lang="en-US" sz="5400" smtClean="0">
                <a:solidFill>
                  <a:srgbClr val="FF0000"/>
                </a:solidFill>
              </a:rPr>
              <a:t>Forest Health Threats</a:t>
            </a:r>
          </a:p>
        </p:txBody>
      </p:sp>
    </p:spTree>
    <p:extLst>
      <p:ext uri="{BB962C8B-B14F-4D97-AF65-F5344CB8AC3E}">
        <p14:creationId xmlns:p14="http://schemas.microsoft.com/office/powerpoint/2010/main" val="42669272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0"/>
            <a:ext cx="8229600" cy="838200"/>
          </a:xfrm>
        </p:spPr>
        <p:txBody>
          <a:bodyPr/>
          <a:lstStyle/>
          <a:p>
            <a:pPr eaLnBrk="1" hangingPunct="1"/>
            <a:r>
              <a:rPr lang="en-US" smtClean="0"/>
              <a:t>Gypsy Moth Life Cycle</a:t>
            </a:r>
          </a:p>
        </p:txBody>
      </p:sp>
      <p:sp>
        <p:nvSpPr>
          <p:cNvPr id="77827" name="Rectangle 3"/>
          <p:cNvSpPr>
            <a:spLocks noGrp="1" noChangeArrowheads="1"/>
          </p:cNvSpPr>
          <p:nvPr>
            <p:ph type="body" sz="half" idx="1"/>
          </p:nvPr>
        </p:nvSpPr>
        <p:spPr>
          <a:xfrm>
            <a:off x="152400" y="838200"/>
            <a:ext cx="4343400" cy="6019800"/>
          </a:xfrm>
        </p:spPr>
        <p:txBody>
          <a:bodyPr/>
          <a:lstStyle/>
          <a:p>
            <a:pPr eaLnBrk="1" hangingPunct="1">
              <a:lnSpc>
                <a:spcPct val="80000"/>
              </a:lnSpc>
              <a:buFontTx/>
              <a:buNone/>
            </a:pPr>
            <a:r>
              <a:rPr lang="en-US" sz="2000" smtClean="0"/>
              <a:t>Eggs/Egg Mass;</a:t>
            </a:r>
          </a:p>
          <a:p>
            <a:pPr eaLnBrk="1" hangingPunct="1">
              <a:lnSpc>
                <a:spcPct val="80000"/>
              </a:lnSpc>
              <a:buFontTx/>
              <a:buNone/>
            </a:pPr>
            <a:r>
              <a:rPr lang="en-US" sz="2000" smtClean="0"/>
              <a:t>  </a:t>
            </a:r>
            <a:r>
              <a:rPr lang="en-US" sz="1600" smtClean="0"/>
              <a:t>200 to 800 eggs in a egg mass</a:t>
            </a:r>
          </a:p>
          <a:p>
            <a:pPr eaLnBrk="1" hangingPunct="1">
              <a:lnSpc>
                <a:spcPct val="80000"/>
              </a:lnSpc>
              <a:buFontTx/>
              <a:buNone/>
            </a:pPr>
            <a:r>
              <a:rPr lang="en-US" sz="1600" smtClean="0"/>
              <a:t>   </a:t>
            </a:r>
            <a:r>
              <a:rPr lang="en-US" sz="1600" smtClean="0">
                <a:solidFill>
                  <a:srgbClr val="FF0000"/>
                </a:solidFill>
              </a:rPr>
              <a:t>Hatch: early May, timed with oak leaf-out</a:t>
            </a:r>
          </a:p>
          <a:p>
            <a:pPr eaLnBrk="1" hangingPunct="1">
              <a:lnSpc>
                <a:spcPct val="80000"/>
              </a:lnSpc>
              <a:buFontTx/>
              <a:buNone/>
            </a:pPr>
            <a:r>
              <a:rPr lang="en-US" sz="1600" smtClean="0"/>
              <a:t>   Located on tree trunks, under branches</a:t>
            </a:r>
          </a:p>
          <a:p>
            <a:pPr eaLnBrk="1" hangingPunct="1">
              <a:lnSpc>
                <a:spcPct val="80000"/>
              </a:lnSpc>
              <a:buFontTx/>
              <a:buNone/>
            </a:pPr>
            <a:r>
              <a:rPr lang="en-US" sz="2000" smtClean="0"/>
              <a:t>Caterpillar:</a:t>
            </a:r>
          </a:p>
          <a:p>
            <a:pPr eaLnBrk="1" hangingPunct="1">
              <a:lnSpc>
                <a:spcPct val="80000"/>
              </a:lnSpc>
              <a:buFontTx/>
              <a:buNone/>
            </a:pPr>
            <a:r>
              <a:rPr lang="en-US" sz="2000" smtClean="0"/>
              <a:t>  </a:t>
            </a:r>
            <a:r>
              <a:rPr lang="en-US" sz="1600" smtClean="0">
                <a:solidFill>
                  <a:srgbClr val="FF0000"/>
                </a:solidFill>
              </a:rPr>
              <a:t>ID: 5 pairs of blue dots &amp; 6 pair of red dots</a:t>
            </a:r>
            <a:endParaRPr lang="en-US" sz="2000" smtClean="0">
              <a:solidFill>
                <a:srgbClr val="FF0000"/>
              </a:solidFill>
            </a:endParaRPr>
          </a:p>
          <a:p>
            <a:pPr eaLnBrk="1" hangingPunct="1">
              <a:lnSpc>
                <a:spcPct val="80000"/>
              </a:lnSpc>
              <a:buFontTx/>
              <a:buNone/>
            </a:pPr>
            <a:r>
              <a:rPr lang="en-US" sz="1600" smtClean="0"/>
              <a:t>   6 to 8 weeks, to end of June-early July</a:t>
            </a:r>
          </a:p>
          <a:p>
            <a:pPr eaLnBrk="1" hangingPunct="1">
              <a:lnSpc>
                <a:spcPct val="80000"/>
              </a:lnSpc>
              <a:buFontTx/>
              <a:buNone/>
            </a:pPr>
            <a:r>
              <a:rPr lang="en-US" sz="1600" smtClean="0"/>
              <a:t>   5 to 6 stages, larva instars</a:t>
            </a:r>
          </a:p>
          <a:p>
            <a:pPr eaLnBrk="1" hangingPunct="1">
              <a:lnSpc>
                <a:spcPct val="80000"/>
              </a:lnSpc>
              <a:buFontTx/>
              <a:buNone/>
            </a:pPr>
            <a:r>
              <a:rPr lang="en-US" sz="1600" smtClean="0"/>
              <a:t>   Shed skin at each instar</a:t>
            </a:r>
          </a:p>
          <a:p>
            <a:pPr eaLnBrk="1" hangingPunct="1">
              <a:lnSpc>
                <a:spcPct val="80000"/>
              </a:lnSpc>
              <a:buFontTx/>
              <a:buNone/>
            </a:pPr>
            <a:r>
              <a:rPr lang="en-US" sz="1600" smtClean="0"/>
              <a:t>   Most of the leaves eaten in last two instars</a:t>
            </a:r>
          </a:p>
          <a:p>
            <a:pPr eaLnBrk="1" hangingPunct="1">
              <a:lnSpc>
                <a:spcPct val="80000"/>
              </a:lnSpc>
              <a:buFontTx/>
              <a:buNone/>
            </a:pPr>
            <a:r>
              <a:rPr lang="en-US" sz="1600" smtClean="0"/>
              <a:t>   </a:t>
            </a:r>
            <a:r>
              <a:rPr lang="en-US" sz="1600" smtClean="0">
                <a:solidFill>
                  <a:srgbClr val="FF0000"/>
                </a:solidFill>
              </a:rPr>
              <a:t>Prefer oak, aspen, basswood, beech</a:t>
            </a:r>
          </a:p>
          <a:p>
            <a:pPr eaLnBrk="1" hangingPunct="1">
              <a:lnSpc>
                <a:spcPct val="80000"/>
              </a:lnSpc>
              <a:buFontTx/>
              <a:buNone/>
            </a:pPr>
            <a:r>
              <a:rPr lang="en-US" sz="2000" smtClean="0"/>
              <a:t>Pupa/Cocoon:</a:t>
            </a:r>
          </a:p>
          <a:p>
            <a:pPr eaLnBrk="1" hangingPunct="1">
              <a:lnSpc>
                <a:spcPct val="80000"/>
              </a:lnSpc>
              <a:buFontTx/>
              <a:buNone/>
            </a:pPr>
            <a:r>
              <a:rPr lang="en-US" sz="2000" smtClean="0"/>
              <a:t>  </a:t>
            </a:r>
            <a:r>
              <a:rPr lang="en-US" sz="1600" smtClean="0"/>
              <a:t>Caterpillar to moth</a:t>
            </a:r>
          </a:p>
          <a:p>
            <a:pPr eaLnBrk="1" hangingPunct="1">
              <a:lnSpc>
                <a:spcPct val="80000"/>
              </a:lnSpc>
              <a:buFontTx/>
              <a:buNone/>
            </a:pPr>
            <a:r>
              <a:rPr lang="en-US" sz="1600" smtClean="0"/>
              <a:t>  1 ½ to 2 weeks</a:t>
            </a:r>
          </a:p>
          <a:p>
            <a:pPr eaLnBrk="1" hangingPunct="1">
              <a:lnSpc>
                <a:spcPct val="80000"/>
              </a:lnSpc>
              <a:buFontTx/>
              <a:buNone/>
            </a:pPr>
            <a:r>
              <a:rPr lang="en-US" sz="1600" smtClean="0"/>
              <a:t>  Reddish to black color</a:t>
            </a:r>
          </a:p>
          <a:p>
            <a:pPr eaLnBrk="1" hangingPunct="1">
              <a:lnSpc>
                <a:spcPct val="80000"/>
              </a:lnSpc>
              <a:buFontTx/>
              <a:buNone/>
            </a:pPr>
            <a:r>
              <a:rPr lang="en-US" sz="2000" smtClean="0"/>
              <a:t>Moth/Adult:</a:t>
            </a:r>
          </a:p>
          <a:p>
            <a:pPr eaLnBrk="1" hangingPunct="1">
              <a:lnSpc>
                <a:spcPct val="80000"/>
              </a:lnSpc>
              <a:buFontTx/>
              <a:buNone/>
            </a:pPr>
            <a:r>
              <a:rPr lang="en-US" sz="1600" smtClean="0"/>
              <a:t>   Male &amp; female moths last for 1 to 2 weeks</a:t>
            </a:r>
          </a:p>
          <a:p>
            <a:pPr eaLnBrk="1" hangingPunct="1">
              <a:lnSpc>
                <a:spcPct val="80000"/>
              </a:lnSpc>
              <a:buFontTx/>
              <a:buNone/>
            </a:pPr>
            <a:r>
              <a:rPr lang="en-US" sz="1600" smtClean="0"/>
              <a:t>   Mate, lay eggs, &amp; die</a:t>
            </a:r>
          </a:p>
          <a:p>
            <a:pPr eaLnBrk="1" hangingPunct="1">
              <a:lnSpc>
                <a:spcPct val="80000"/>
              </a:lnSpc>
              <a:buFontTx/>
              <a:buNone/>
            </a:pPr>
            <a:r>
              <a:rPr lang="en-US" sz="1600" smtClean="0"/>
              <a:t>   Eggs over-winter until following spring</a:t>
            </a:r>
          </a:p>
          <a:p>
            <a:pPr eaLnBrk="1" hangingPunct="1">
              <a:lnSpc>
                <a:spcPct val="80000"/>
              </a:lnSpc>
              <a:buFontTx/>
              <a:buNone/>
            </a:pPr>
            <a:r>
              <a:rPr lang="en-US" sz="1600" smtClean="0"/>
              <a:t>   Female white and male buff colored</a:t>
            </a:r>
          </a:p>
          <a:p>
            <a:pPr eaLnBrk="1" hangingPunct="1">
              <a:lnSpc>
                <a:spcPct val="80000"/>
              </a:lnSpc>
              <a:buFontTx/>
              <a:buNone/>
            </a:pPr>
            <a:r>
              <a:rPr lang="en-US" sz="1600" smtClean="0"/>
              <a:t>   </a:t>
            </a:r>
            <a:r>
              <a:rPr lang="en-US" sz="1600" smtClean="0">
                <a:solidFill>
                  <a:srgbClr val="FF0000"/>
                </a:solidFill>
              </a:rPr>
              <a:t>Female moth does not fly</a:t>
            </a:r>
          </a:p>
        </p:txBody>
      </p:sp>
      <p:pic>
        <p:nvPicPr>
          <p:cNvPr id="77828" name="Picture 4" descr="Pupa5 6-27-05"/>
          <p:cNvPicPr>
            <a:picLocks noGrp="1" noChangeAspect="1" noChangeArrowheads="1"/>
          </p:cNvPicPr>
          <p:nvPr>
            <p:ph sz="quarter" idx="3"/>
          </p:nvPr>
        </p:nvPicPr>
        <p:blipFill>
          <a:blip r:embed="rId2"/>
          <a:srcRect/>
          <a:stretch>
            <a:fillRect/>
          </a:stretch>
        </p:blipFill>
        <p:spPr>
          <a:xfrm>
            <a:off x="6858000" y="762000"/>
            <a:ext cx="2057400" cy="1600200"/>
          </a:xfrm>
        </p:spPr>
      </p:pic>
      <p:pic>
        <p:nvPicPr>
          <p:cNvPr id="77829" name="Picture 5" descr="GM egg laying 1"/>
          <p:cNvPicPr>
            <a:picLocks noChangeAspect="1" noChangeArrowheads="1"/>
          </p:cNvPicPr>
          <p:nvPr/>
        </p:nvPicPr>
        <p:blipFill>
          <a:blip r:embed="rId3"/>
          <a:srcRect/>
          <a:stretch>
            <a:fillRect/>
          </a:stretch>
        </p:blipFill>
        <p:spPr bwMode="auto">
          <a:xfrm>
            <a:off x="6858000" y="4038600"/>
            <a:ext cx="2133600" cy="2514600"/>
          </a:xfrm>
          <a:prstGeom prst="rect">
            <a:avLst/>
          </a:prstGeom>
          <a:noFill/>
          <a:ln w="9525">
            <a:noFill/>
            <a:miter lim="800000"/>
            <a:headEnd/>
            <a:tailEnd/>
          </a:ln>
        </p:spPr>
      </p:pic>
      <p:pic>
        <p:nvPicPr>
          <p:cNvPr id="77830" name="Picture 6" descr="Male-female GM mating"/>
          <p:cNvPicPr>
            <a:picLocks noChangeAspect="1" noChangeArrowheads="1"/>
          </p:cNvPicPr>
          <p:nvPr/>
        </p:nvPicPr>
        <p:blipFill>
          <a:blip r:embed="rId4"/>
          <a:srcRect/>
          <a:stretch>
            <a:fillRect/>
          </a:stretch>
        </p:blipFill>
        <p:spPr bwMode="auto">
          <a:xfrm>
            <a:off x="4724400" y="4038600"/>
            <a:ext cx="2027238" cy="2514600"/>
          </a:xfrm>
          <a:prstGeom prst="rect">
            <a:avLst/>
          </a:prstGeom>
          <a:noFill/>
          <a:ln w="9525">
            <a:noFill/>
            <a:miter lim="800000"/>
            <a:headEnd/>
            <a:tailEnd/>
          </a:ln>
        </p:spPr>
      </p:pic>
      <p:pic>
        <p:nvPicPr>
          <p:cNvPr id="77831" name="Picture 7" descr="GM caterpillar"/>
          <p:cNvPicPr>
            <a:picLocks noGrp="1" noChangeAspect="1" noChangeArrowheads="1"/>
          </p:cNvPicPr>
          <p:nvPr>
            <p:ph sz="quarter" idx="2"/>
          </p:nvPr>
        </p:nvPicPr>
        <p:blipFill>
          <a:blip r:embed="rId5"/>
          <a:srcRect/>
          <a:stretch>
            <a:fillRect/>
          </a:stretch>
        </p:blipFill>
        <p:spPr>
          <a:xfrm>
            <a:off x="4724400" y="838200"/>
            <a:ext cx="1838325" cy="2895600"/>
          </a:xfrm>
        </p:spPr>
      </p:pic>
      <p:pic>
        <p:nvPicPr>
          <p:cNvPr id="77832" name="Picture 8" descr="pupa closeup"/>
          <p:cNvPicPr>
            <a:picLocks noChangeAspect="1" noChangeArrowheads="1"/>
          </p:cNvPicPr>
          <p:nvPr/>
        </p:nvPicPr>
        <p:blipFill>
          <a:blip r:embed="rId6"/>
          <a:srcRect/>
          <a:stretch>
            <a:fillRect/>
          </a:stretch>
        </p:blipFill>
        <p:spPr bwMode="auto">
          <a:xfrm>
            <a:off x="6858000" y="2438400"/>
            <a:ext cx="2057400" cy="1447800"/>
          </a:xfrm>
          <a:prstGeom prst="rect">
            <a:avLst/>
          </a:prstGeom>
          <a:noFill/>
          <a:ln w="9525">
            <a:noFill/>
            <a:miter lim="800000"/>
            <a:headEnd/>
            <a:tailEnd/>
          </a:ln>
        </p:spPr>
      </p:pic>
    </p:spTree>
    <p:extLst>
      <p:ext uri="{BB962C8B-B14F-4D97-AF65-F5344CB8AC3E}">
        <p14:creationId xmlns:p14="http://schemas.microsoft.com/office/powerpoint/2010/main" val="2408739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026"/>
          <p:cNvSpPr>
            <a:spLocks noGrp="1" noChangeArrowheads="1"/>
          </p:cNvSpPr>
          <p:nvPr>
            <p:ph type="title"/>
          </p:nvPr>
        </p:nvSpPr>
        <p:spPr>
          <a:xfrm>
            <a:off x="457200" y="274638"/>
            <a:ext cx="8229600" cy="868362"/>
          </a:xfrm>
        </p:spPr>
        <p:txBody>
          <a:bodyPr/>
          <a:lstStyle/>
          <a:p>
            <a:pPr eaLnBrk="1" hangingPunct="1"/>
            <a:r>
              <a:rPr lang="en-US" smtClean="0"/>
              <a:t>Hemlock Wooly Adelgid (HWA)</a:t>
            </a:r>
          </a:p>
        </p:txBody>
      </p:sp>
      <p:sp>
        <p:nvSpPr>
          <p:cNvPr id="78851" name="Rectangle 1027"/>
          <p:cNvSpPr>
            <a:spLocks noGrp="1" noChangeArrowheads="1"/>
          </p:cNvSpPr>
          <p:nvPr>
            <p:ph type="body" sz="half" idx="1"/>
          </p:nvPr>
        </p:nvSpPr>
        <p:spPr>
          <a:xfrm>
            <a:off x="0" y="1371600"/>
            <a:ext cx="5638800" cy="5105400"/>
          </a:xfrm>
        </p:spPr>
        <p:txBody>
          <a:bodyPr/>
          <a:lstStyle/>
          <a:p>
            <a:pPr eaLnBrk="1" hangingPunct="1">
              <a:lnSpc>
                <a:spcPct val="90000"/>
              </a:lnSpc>
            </a:pPr>
            <a:r>
              <a:rPr lang="en-US" sz="2000" smtClean="0"/>
              <a:t>Non-native – native to China and Japan</a:t>
            </a:r>
          </a:p>
          <a:p>
            <a:pPr eaLnBrk="1" hangingPunct="1">
              <a:lnSpc>
                <a:spcPct val="90000"/>
              </a:lnSpc>
            </a:pPr>
            <a:r>
              <a:rPr lang="en-US" sz="2000" smtClean="0"/>
              <a:t>First found in PA, in the late 1960s</a:t>
            </a:r>
          </a:p>
          <a:p>
            <a:pPr eaLnBrk="1" hangingPunct="1">
              <a:lnSpc>
                <a:spcPct val="90000"/>
              </a:lnSpc>
            </a:pPr>
            <a:r>
              <a:rPr lang="en-US" sz="2000" smtClean="0"/>
              <a:t>Now has been ID’ed in 2/3 of PA Counties</a:t>
            </a:r>
          </a:p>
          <a:p>
            <a:pPr eaLnBrk="1" hangingPunct="1">
              <a:lnSpc>
                <a:spcPct val="90000"/>
              </a:lnSpc>
            </a:pPr>
            <a:r>
              <a:rPr lang="en-US" sz="2000" smtClean="0"/>
              <a:t>Population has been very low for several</a:t>
            </a:r>
          </a:p>
          <a:p>
            <a:pPr eaLnBrk="1" hangingPunct="1">
              <a:lnSpc>
                <a:spcPct val="90000"/>
              </a:lnSpc>
              <a:buFontTx/>
              <a:buNone/>
            </a:pPr>
            <a:r>
              <a:rPr lang="en-US" sz="2000" smtClean="0"/>
              <a:t>       years</a:t>
            </a:r>
          </a:p>
          <a:p>
            <a:pPr eaLnBrk="1" hangingPunct="1">
              <a:lnSpc>
                <a:spcPct val="90000"/>
              </a:lnSpc>
            </a:pPr>
            <a:r>
              <a:rPr lang="en-US" sz="2000" smtClean="0"/>
              <a:t>Feeds on all hemlock varieties</a:t>
            </a:r>
          </a:p>
          <a:p>
            <a:pPr eaLnBrk="1" hangingPunct="1">
              <a:lnSpc>
                <a:spcPct val="90000"/>
              </a:lnSpc>
            </a:pPr>
            <a:r>
              <a:rPr lang="en-US" sz="2000" smtClean="0"/>
              <a:t>A very complicated life cycle</a:t>
            </a:r>
          </a:p>
          <a:p>
            <a:pPr eaLnBrk="1" hangingPunct="1">
              <a:lnSpc>
                <a:spcPct val="90000"/>
              </a:lnSpc>
            </a:pPr>
            <a:r>
              <a:rPr lang="en-US" sz="2000" smtClean="0"/>
              <a:t>Two generations per year but 2</a:t>
            </a:r>
            <a:r>
              <a:rPr lang="en-US" sz="2000" baseline="30000" smtClean="0"/>
              <a:t>nd</a:t>
            </a:r>
            <a:r>
              <a:rPr lang="en-US" sz="2000" smtClean="0"/>
              <a:t> </a:t>
            </a:r>
          </a:p>
          <a:p>
            <a:pPr eaLnBrk="1" hangingPunct="1">
              <a:lnSpc>
                <a:spcPct val="90000"/>
              </a:lnSpc>
              <a:buFontTx/>
              <a:buNone/>
            </a:pPr>
            <a:r>
              <a:rPr lang="en-US" sz="2000" smtClean="0"/>
              <a:t>       generation is inactive during the summer</a:t>
            </a:r>
          </a:p>
          <a:p>
            <a:pPr eaLnBrk="1" hangingPunct="1">
              <a:lnSpc>
                <a:spcPct val="90000"/>
              </a:lnSpc>
            </a:pPr>
            <a:r>
              <a:rPr lang="en-US" sz="2000" smtClean="0"/>
              <a:t>Feeds by attaching itself to the base of the</a:t>
            </a:r>
          </a:p>
          <a:p>
            <a:pPr eaLnBrk="1" hangingPunct="1">
              <a:lnSpc>
                <a:spcPct val="90000"/>
              </a:lnSpc>
              <a:buFontTx/>
              <a:buNone/>
            </a:pPr>
            <a:r>
              <a:rPr lang="en-US" sz="2000" smtClean="0"/>
              <a:t>       needle and sucking sap</a:t>
            </a:r>
          </a:p>
          <a:p>
            <a:pPr eaLnBrk="1" hangingPunct="1">
              <a:lnSpc>
                <a:spcPct val="90000"/>
              </a:lnSpc>
            </a:pPr>
            <a:r>
              <a:rPr lang="en-US" sz="2000" smtClean="0"/>
              <a:t>Others – elongate scale, mites, drought</a:t>
            </a:r>
          </a:p>
          <a:p>
            <a:pPr algn="ctr" eaLnBrk="1" hangingPunct="1">
              <a:lnSpc>
                <a:spcPct val="90000"/>
              </a:lnSpc>
              <a:buFontTx/>
              <a:buNone/>
            </a:pPr>
            <a:r>
              <a:rPr lang="en-US" sz="2400" b="1" smtClean="0"/>
              <a:t>Forecast</a:t>
            </a:r>
          </a:p>
          <a:p>
            <a:pPr eaLnBrk="1" hangingPunct="1">
              <a:lnSpc>
                <a:spcPct val="90000"/>
              </a:lnSpc>
            </a:pPr>
            <a:r>
              <a:rPr lang="en-US" sz="2000" smtClean="0"/>
              <a:t>Increasing again in 2006 – mild winter</a:t>
            </a:r>
          </a:p>
        </p:txBody>
      </p:sp>
      <p:pic>
        <p:nvPicPr>
          <p:cNvPr id="78852" name="Picture 1029" descr="HWA2 Charlie"/>
          <p:cNvPicPr>
            <a:picLocks noGrp="1" noChangeAspect="1" noChangeArrowheads="1"/>
          </p:cNvPicPr>
          <p:nvPr>
            <p:ph sz="quarter" idx="3"/>
          </p:nvPr>
        </p:nvPicPr>
        <p:blipFill>
          <a:blip r:embed="rId2"/>
          <a:srcRect/>
          <a:stretch>
            <a:fillRect/>
          </a:stretch>
        </p:blipFill>
        <p:spPr>
          <a:xfrm>
            <a:off x="5791200" y="3962400"/>
            <a:ext cx="2917825" cy="2362200"/>
          </a:xfrm>
        </p:spPr>
      </p:pic>
      <p:pic>
        <p:nvPicPr>
          <p:cNvPr id="78853" name="Picture 1031"/>
          <p:cNvPicPr>
            <a:picLocks noGrp="1" noChangeAspect="1" noChangeArrowheads="1"/>
          </p:cNvPicPr>
          <p:nvPr>
            <p:ph sz="quarter" idx="2"/>
          </p:nvPr>
        </p:nvPicPr>
        <p:blipFill>
          <a:blip r:embed="rId3"/>
          <a:srcRect/>
          <a:stretch>
            <a:fillRect/>
          </a:stretch>
        </p:blipFill>
        <p:spPr>
          <a:xfrm>
            <a:off x="6096000" y="1600200"/>
            <a:ext cx="2308225" cy="2185988"/>
          </a:xfrm>
        </p:spPr>
      </p:pic>
    </p:spTree>
    <p:extLst>
      <p:ext uri="{BB962C8B-B14F-4D97-AF65-F5344CB8AC3E}">
        <p14:creationId xmlns:p14="http://schemas.microsoft.com/office/powerpoint/2010/main" val="29998771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026"/>
          <p:cNvSpPr>
            <a:spLocks noGrp="1" noChangeArrowheads="1"/>
          </p:cNvSpPr>
          <p:nvPr>
            <p:ph type="title"/>
          </p:nvPr>
        </p:nvSpPr>
        <p:spPr>
          <a:xfrm>
            <a:off x="457200" y="0"/>
            <a:ext cx="8229600" cy="762000"/>
          </a:xfrm>
        </p:spPr>
        <p:txBody>
          <a:bodyPr/>
          <a:lstStyle/>
          <a:p>
            <a:pPr eaLnBrk="1" hangingPunct="1"/>
            <a:r>
              <a:rPr lang="en-US" smtClean="0"/>
              <a:t>Emerald Ash Borer</a:t>
            </a:r>
          </a:p>
        </p:txBody>
      </p:sp>
      <p:sp>
        <p:nvSpPr>
          <p:cNvPr id="79875" name="Rectangle 1027"/>
          <p:cNvSpPr>
            <a:spLocks noGrp="1" noChangeArrowheads="1"/>
          </p:cNvSpPr>
          <p:nvPr>
            <p:ph type="body" sz="half" idx="1"/>
          </p:nvPr>
        </p:nvSpPr>
        <p:spPr>
          <a:xfrm>
            <a:off x="0" y="762000"/>
            <a:ext cx="4038600" cy="5943600"/>
          </a:xfrm>
        </p:spPr>
        <p:txBody>
          <a:bodyPr/>
          <a:lstStyle/>
          <a:p>
            <a:pPr eaLnBrk="1" hangingPunct="1">
              <a:lnSpc>
                <a:spcPct val="80000"/>
              </a:lnSpc>
              <a:buFontTx/>
              <a:buNone/>
            </a:pPr>
            <a:r>
              <a:rPr lang="en-US" sz="1600" smtClean="0">
                <a:solidFill>
                  <a:srgbClr val="FF0000"/>
                </a:solidFill>
              </a:rPr>
              <a:t>Exotic Beetle from Asia</a:t>
            </a:r>
          </a:p>
          <a:p>
            <a:pPr eaLnBrk="1" hangingPunct="1">
              <a:lnSpc>
                <a:spcPct val="80000"/>
              </a:lnSpc>
              <a:buFontTx/>
              <a:buNone/>
            </a:pPr>
            <a:r>
              <a:rPr lang="en-US" sz="1600" smtClean="0">
                <a:solidFill>
                  <a:srgbClr val="FF0000"/>
                </a:solidFill>
              </a:rPr>
              <a:t>Discovered in Michigan in July 2002</a:t>
            </a:r>
          </a:p>
          <a:p>
            <a:pPr eaLnBrk="1" hangingPunct="1">
              <a:lnSpc>
                <a:spcPct val="80000"/>
              </a:lnSpc>
              <a:buFontTx/>
              <a:buNone/>
            </a:pPr>
            <a:r>
              <a:rPr lang="en-US" sz="1600" smtClean="0">
                <a:solidFill>
                  <a:srgbClr val="FF0000"/>
                </a:solidFill>
              </a:rPr>
              <a:t>Discovered in western PA in June 2007</a:t>
            </a:r>
          </a:p>
          <a:p>
            <a:pPr eaLnBrk="1" hangingPunct="1">
              <a:lnSpc>
                <a:spcPct val="80000"/>
              </a:lnSpc>
              <a:buFontTx/>
              <a:buNone/>
            </a:pPr>
            <a:endParaRPr lang="en-US" sz="1000" smtClean="0"/>
          </a:p>
          <a:p>
            <a:pPr eaLnBrk="1" hangingPunct="1">
              <a:lnSpc>
                <a:spcPct val="80000"/>
              </a:lnSpc>
              <a:buFontTx/>
              <a:buNone/>
            </a:pPr>
            <a:r>
              <a:rPr lang="en-US" sz="1600" smtClean="0"/>
              <a:t>Adult Beetles:</a:t>
            </a:r>
          </a:p>
          <a:p>
            <a:pPr eaLnBrk="1" hangingPunct="1">
              <a:lnSpc>
                <a:spcPct val="80000"/>
              </a:lnSpc>
              <a:buFontTx/>
              <a:buNone/>
            </a:pPr>
            <a:r>
              <a:rPr lang="en-US" sz="1200" smtClean="0"/>
              <a:t>   </a:t>
            </a:r>
            <a:r>
              <a:rPr lang="en-US" sz="1200" smtClean="0">
                <a:solidFill>
                  <a:srgbClr val="FF0000"/>
                </a:solidFill>
              </a:rPr>
              <a:t>Metallic green wing covers – ½” to ¾” long</a:t>
            </a:r>
          </a:p>
          <a:p>
            <a:pPr eaLnBrk="1" hangingPunct="1">
              <a:lnSpc>
                <a:spcPct val="80000"/>
              </a:lnSpc>
              <a:buFontTx/>
              <a:buNone/>
            </a:pPr>
            <a:r>
              <a:rPr lang="en-US" sz="1200" smtClean="0"/>
              <a:t>   Peak emergence – late June &amp; early July </a:t>
            </a:r>
          </a:p>
          <a:p>
            <a:pPr eaLnBrk="1" hangingPunct="1">
              <a:lnSpc>
                <a:spcPct val="80000"/>
              </a:lnSpc>
              <a:buFontTx/>
              <a:buNone/>
            </a:pPr>
            <a:r>
              <a:rPr lang="en-US" sz="1200" smtClean="0"/>
              <a:t>   Live for about 3 weeks – mate, lay eggs &amp; die</a:t>
            </a:r>
          </a:p>
          <a:p>
            <a:pPr eaLnBrk="1" hangingPunct="1">
              <a:lnSpc>
                <a:spcPct val="80000"/>
              </a:lnSpc>
              <a:buFontTx/>
              <a:buNone/>
            </a:pPr>
            <a:r>
              <a:rPr lang="en-US" sz="1200" smtClean="0"/>
              <a:t>   Feeds on the margins of ash leaves </a:t>
            </a:r>
          </a:p>
          <a:p>
            <a:pPr eaLnBrk="1" hangingPunct="1">
              <a:lnSpc>
                <a:spcPct val="80000"/>
              </a:lnSpc>
              <a:buFontTx/>
              <a:buNone/>
            </a:pPr>
            <a:r>
              <a:rPr lang="en-US" sz="1200" smtClean="0"/>
              <a:t>   Males are smaller than females</a:t>
            </a:r>
          </a:p>
          <a:p>
            <a:pPr eaLnBrk="1" hangingPunct="1">
              <a:lnSpc>
                <a:spcPct val="80000"/>
              </a:lnSpc>
              <a:buFontTx/>
              <a:buNone/>
            </a:pPr>
            <a:r>
              <a:rPr lang="en-US" sz="1200" smtClean="0"/>
              <a:t>   </a:t>
            </a:r>
            <a:r>
              <a:rPr lang="en-US" sz="1200" smtClean="0">
                <a:solidFill>
                  <a:srgbClr val="FF0000"/>
                </a:solidFill>
              </a:rPr>
              <a:t>Adults are strong fliers – up to a mile</a:t>
            </a:r>
          </a:p>
          <a:p>
            <a:pPr eaLnBrk="1" hangingPunct="1">
              <a:lnSpc>
                <a:spcPct val="80000"/>
              </a:lnSpc>
              <a:buFontTx/>
              <a:buNone/>
            </a:pPr>
            <a:r>
              <a:rPr lang="en-US" sz="1600" smtClean="0"/>
              <a:t>Eggs/Egg Mass:</a:t>
            </a:r>
          </a:p>
          <a:p>
            <a:pPr eaLnBrk="1" hangingPunct="1">
              <a:lnSpc>
                <a:spcPct val="80000"/>
              </a:lnSpc>
              <a:buFontTx/>
              <a:buNone/>
            </a:pPr>
            <a:r>
              <a:rPr lang="en-US" sz="1600" smtClean="0"/>
              <a:t>  </a:t>
            </a:r>
            <a:r>
              <a:rPr lang="en-US" sz="1200" smtClean="0"/>
              <a:t>Female can lay 60 to 90 eggs – July/August</a:t>
            </a:r>
          </a:p>
          <a:p>
            <a:pPr eaLnBrk="1" hangingPunct="1">
              <a:lnSpc>
                <a:spcPct val="80000"/>
              </a:lnSpc>
              <a:buFontTx/>
              <a:buNone/>
            </a:pPr>
            <a:r>
              <a:rPr lang="en-US" sz="1200" smtClean="0"/>
              <a:t>  Eggs deposited in bark crevices anywhere on the tree</a:t>
            </a:r>
          </a:p>
          <a:p>
            <a:pPr eaLnBrk="1" hangingPunct="1">
              <a:lnSpc>
                <a:spcPct val="80000"/>
              </a:lnSpc>
              <a:buFontTx/>
              <a:buNone/>
            </a:pPr>
            <a:r>
              <a:rPr lang="en-US" sz="1200" smtClean="0"/>
              <a:t>  Eggs hatch in 7 to 10 days - August</a:t>
            </a:r>
          </a:p>
          <a:p>
            <a:pPr eaLnBrk="1" hangingPunct="1">
              <a:lnSpc>
                <a:spcPct val="80000"/>
              </a:lnSpc>
              <a:buFontTx/>
              <a:buNone/>
            </a:pPr>
            <a:r>
              <a:rPr lang="en-US" sz="1600" smtClean="0"/>
              <a:t>Larvae/Borer:</a:t>
            </a:r>
          </a:p>
          <a:p>
            <a:pPr eaLnBrk="1" hangingPunct="1">
              <a:lnSpc>
                <a:spcPct val="80000"/>
              </a:lnSpc>
              <a:buFontTx/>
              <a:buNone/>
            </a:pPr>
            <a:r>
              <a:rPr lang="en-US" sz="1600" smtClean="0"/>
              <a:t>  </a:t>
            </a:r>
            <a:r>
              <a:rPr lang="en-US" sz="1200" smtClean="0"/>
              <a:t>Bore into tree immediately after egg hatch</a:t>
            </a:r>
          </a:p>
          <a:p>
            <a:pPr eaLnBrk="1" hangingPunct="1">
              <a:lnSpc>
                <a:spcPct val="80000"/>
              </a:lnSpc>
              <a:buFontTx/>
              <a:buNone/>
            </a:pPr>
            <a:r>
              <a:rPr lang="en-US" sz="1200" smtClean="0"/>
              <a:t>  White grub – full grown 1” to  1 ½” long</a:t>
            </a:r>
          </a:p>
          <a:p>
            <a:pPr eaLnBrk="1" hangingPunct="1">
              <a:lnSpc>
                <a:spcPct val="80000"/>
              </a:lnSpc>
              <a:buFontTx/>
              <a:buNone/>
            </a:pPr>
            <a:r>
              <a:rPr lang="en-US" sz="1200" smtClean="0"/>
              <a:t>  </a:t>
            </a:r>
            <a:r>
              <a:rPr lang="en-US" sz="1200" smtClean="0">
                <a:solidFill>
                  <a:srgbClr val="FF0000"/>
                </a:solidFill>
              </a:rPr>
              <a:t>Feeds on the cambium layer between the bark &amp; wood</a:t>
            </a:r>
          </a:p>
          <a:p>
            <a:pPr eaLnBrk="1" hangingPunct="1">
              <a:lnSpc>
                <a:spcPct val="80000"/>
              </a:lnSpc>
              <a:buFontTx/>
              <a:buNone/>
            </a:pPr>
            <a:r>
              <a:rPr lang="en-US" sz="1200" smtClean="0">
                <a:solidFill>
                  <a:srgbClr val="FF0000"/>
                </a:solidFill>
              </a:rPr>
              <a:t>  Only feeds on ash species</a:t>
            </a:r>
          </a:p>
          <a:p>
            <a:pPr eaLnBrk="1" hangingPunct="1">
              <a:lnSpc>
                <a:spcPct val="80000"/>
              </a:lnSpc>
              <a:buFontTx/>
              <a:buNone/>
            </a:pPr>
            <a:r>
              <a:rPr lang="en-US" sz="1200" smtClean="0"/>
              <a:t>  Feeding is completed in autumn</a:t>
            </a:r>
          </a:p>
          <a:p>
            <a:pPr eaLnBrk="1" hangingPunct="1">
              <a:lnSpc>
                <a:spcPct val="80000"/>
              </a:lnSpc>
              <a:buFontTx/>
              <a:buNone/>
            </a:pPr>
            <a:r>
              <a:rPr lang="en-US" sz="1200" smtClean="0"/>
              <a:t>  Over-winters in phloem/cambium layer</a:t>
            </a:r>
            <a:endParaRPr lang="en-US" sz="1200" smtClean="0">
              <a:solidFill>
                <a:srgbClr val="FF0000"/>
              </a:solidFill>
            </a:endParaRPr>
          </a:p>
          <a:p>
            <a:pPr eaLnBrk="1" hangingPunct="1">
              <a:lnSpc>
                <a:spcPct val="80000"/>
              </a:lnSpc>
              <a:buFontTx/>
              <a:buNone/>
            </a:pPr>
            <a:r>
              <a:rPr lang="en-US" sz="1600" smtClean="0"/>
              <a:t>Pupation:</a:t>
            </a:r>
          </a:p>
          <a:p>
            <a:pPr eaLnBrk="1" hangingPunct="1">
              <a:lnSpc>
                <a:spcPct val="80000"/>
              </a:lnSpc>
              <a:buFontTx/>
              <a:buNone/>
            </a:pPr>
            <a:r>
              <a:rPr lang="en-US" sz="1600" smtClean="0"/>
              <a:t>  </a:t>
            </a:r>
            <a:r>
              <a:rPr lang="en-US" sz="1200" smtClean="0"/>
              <a:t>Larva to adult beetle (pupation) occurs in April/May</a:t>
            </a:r>
          </a:p>
          <a:p>
            <a:pPr eaLnBrk="1" hangingPunct="1">
              <a:lnSpc>
                <a:spcPct val="80000"/>
              </a:lnSpc>
              <a:buFontTx/>
              <a:buNone/>
            </a:pPr>
            <a:r>
              <a:rPr lang="en-US" sz="1600" smtClean="0"/>
              <a:t>Damage to tree:</a:t>
            </a:r>
          </a:p>
          <a:p>
            <a:pPr eaLnBrk="1" hangingPunct="1">
              <a:lnSpc>
                <a:spcPct val="80000"/>
              </a:lnSpc>
              <a:buFontTx/>
              <a:buNone/>
            </a:pPr>
            <a:r>
              <a:rPr lang="en-US" sz="1200" smtClean="0"/>
              <a:t>  </a:t>
            </a:r>
            <a:r>
              <a:rPr lang="en-US" sz="1200" smtClean="0">
                <a:solidFill>
                  <a:srgbClr val="FF0000"/>
                </a:solidFill>
              </a:rPr>
              <a:t>Feeding in the phloem/cambium layer girdles the tree</a:t>
            </a:r>
          </a:p>
          <a:p>
            <a:pPr eaLnBrk="1" hangingPunct="1">
              <a:lnSpc>
                <a:spcPct val="80000"/>
              </a:lnSpc>
              <a:buFontTx/>
              <a:buNone/>
            </a:pPr>
            <a:r>
              <a:rPr lang="en-US" sz="1200" smtClean="0"/>
              <a:t>  Feeds on the upper branches &amp; main stem first</a:t>
            </a:r>
          </a:p>
          <a:p>
            <a:pPr eaLnBrk="1" hangingPunct="1">
              <a:lnSpc>
                <a:spcPct val="80000"/>
              </a:lnSpc>
              <a:buFontTx/>
              <a:buNone/>
            </a:pPr>
            <a:r>
              <a:rPr lang="en-US" sz="1200" smtClean="0"/>
              <a:t>  </a:t>
            </a:r>
            <a:r>
              <a:rPr lang="en-US" sz="1200" smtClean="0">
                <a:solidFill>
                  <a:srgbClr val="FF0000"/>
                </a:solidFill>
              </a:rPr>
              <a:t>Trees often die after 3 to 4 years after infestation</a:t>
            </a:r>
          </a:p>
          <a:p>
            <a:pPr eaLnBrk="1" hangingPunct="1">
              <a:lnSpc>
                <a:spcPct val="80000"/>
              </a:lnSpc>
            </a:pPr>
            <a:endParaRPr lang="en-US" sz="1200" smtClean="0"/>
          </a:p>
        </p:txBody>
      </p:sp>
      <p:pic>
        <p:nvPicPr>
          <p:cNvPr id="79876" name="Picture 1028" descr="EABMichigan-crop-604075"/>
          <p:cNvPicPr>
            <a:picLocks noGrp="1" noChangeAspect="1" noChangeArrowheads="1"/>
          </p:cNvPicPr>
          <p:nvPr>
            <p:ph sz="quarter" idx="2"/>
          </p:nvPr>
        </p:nvPicPr>
        <p:blipFill>
          <a:blip r:embed="rId2"/>
          <a:srcRect/>
          <a:stretch>
            <a:fillRect/>
          </a:stretch>
        </p:blipFill>
        <p:spPr>
          <a:xfrm>
            <a:off x="4343400" y="914400"/>
            <a:ext cx="2133600" cy="2871788"/>
          </a:xfrm>
        </p:spPr>
      </p:pic>
      <p:pic>
        <p:nvPicPr>
          <p:cNvPr id="79877" name="Picture 1029" descr="EABlarva"/>
          <p:cNvPicPr>
            <a:picLocks noGrp="1" noChangeAspect="1" noChangeArrowheads="1"/>
          </p:cNvPicPr>
          <p:nvPr>
            <p:ph sz="quarter" idx="3"/>
          </p:nvPr>
        </p:nvPicPr>
        <p:blipFill>
          <a:blip r:embed="rId3"/>
          <a:srcRect/>
          <a:stretch>
            <a:fillRect/>
          </a:stretch>
        </p:blipFill>
        <p:spPr>
          <a:xfrm>
            <a:off x="4191000" y="3962400"/>
            <a:ext cx="3260725" cy="2187575"/>
          </a:xfrm>
        </p:spPr>
      </p:pic>
      <p:pic>
        <p:nvPicPr>
          <p:cNvPr id="79878" name="Picture 1030" descr="exit hole 36 crop"/>
          <p:cNvPicPr>
            <a:picLocks noGrp="1" noChangeAspect="1" noChangeArrowheads="1"/>
          </p:cNvPicPr>
          <p:nvPr>
            <p:ph sz="quarter" idx="4294967295"/>
          </p:nvPr>
        </p:nvPicPr>
        <p:blipFill>
          <a:blip r:embed="rId4"/>
          <a:srcRect/>
          <a:stretch>
            <a:fillRect/>
          </a:stretch>
        </p:blipFill>
        <p:spPr>
          <a:xfrm>
            <a:off x="6705600" y="1143000"/>
            <a:ext cx="2251075" cy="2185988"/>
          </a:xfrm>
        </p:spPr>
      </p:pic>
      <p:pic>
        <p:nvPicPr>
          <p:cNvPr id="79879" name="Picture 1031" descr="ashalert_galleries"/>
          <p:cNvPicPr>
            <a:picLocks noGrp="1" noChangeAspect="1" noChangeArrowheads="1"/>
          </p:cNvPicPr>
          <p:nvPr>
            <p:ph sz="quarter" idx="4294967295"/>
          </p:nvPr>
        </p:nvPicPr>
        <p:blipFill>
          <a:blip r:embed="rId5"/>
          <a:srcRect l="8786" t="4065" r="6284" b="4488"/>
          <a:stretch>
            <a:fillRect/>
          </a:stretch>
        </p:blipFill>
        <p:spPr>
          <a:xfrm>
            <a:off x="7626350" y="3962400"/>
            <a:ext cx="1517650" cy="2187575"/>
          </a:xfrm>
        </p:spPr>
      </p:pic>
    </p:spTree>
    <p:extLst>
      <p:ext uri="{BB962C8B-B14F-4D97-AF65-F5344CB8AC3E}">
        <p14:creationId xmlns:p14="http://schemas.microsoft.com/office/powerpoint/2010/main" val="31053344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smtClean="0"/>
              <a:t>Eastern Tent Caterpillar</a:t>
            </a:r>
          </a:p>
        </p:txBody>
      </p:sp>
      <p:sp>
        <p:nvSpPr>
          <p:cNvPr id="80899" name="Rectangle 3"/>
          <p:cNvSpPr>
            <a:spLocks noGrp="1" noChangeArrowheads="1"/>
          </p:cNvSpPr>
          <p:nvPr>
            <p:ph type="body" sz="half" idx="1"/>
          </p:nvPr>
        </p:nvSpPr>
        <p:spPr>
          <a:xfrm>
            <a:off x="228600" y="1295400"/>
            <a:ext cx="4419600" cy="5334000"/>
          </a:xfrm>
        </p:spPr>
        <p:txBody>
          <a:bodyPr/>
          <a:lstStyle/>
          <a:p>
            <a:pPr algn="ctr" eaLnBrk="1" hangingPunct="1">
              <a:lnSpc>
                <a:spcPct val="80000"/>
              </a:lnSpc>
              <a:buFontTx/>
              <a:buNone/>
            </a:pPr>
            <a:r>
              <a:rPr lang="en-US" sz="2800" smtClean="0"/>
              <a:t>Life Cycle</a:t>
            </a:r>
          </a:p>
          <a:p>
            <a:pPr eaLnBrk="1" hangingPunct="1">
              <a:lnSpc>
                <a:spcPct val="80000"/>
              </a:lnSpc>
              <a:buFontTx/>
              <a:buNone/>
            </a:pPr>
            <a:r>
              <a:rPr lang="en-US" sz="2000" smtClean="0"/>
              <a:t>Eggs/Egg Mass;</a:t>
            </a:r>
          </a:p>
          <a:p>
            <a:pPr eaLnBrk="1" hangingPunct="1">
              <a:lnSpc>
                <a:spcPct val="80000"/>
              </a:lnSpc>
              <a:buFontTx/>
              <a:buNone/>
            </a:pPr>
            <a:r>
              <a:rPr lang="en-US" sz="2000" smtClean="0"/>
              <a:t>  </a:t>
            </a:r>
            <a:r>
              <a:rPr lang="en-US" sz="1600" smtClean="0"/>
              <a:t>100 to 250 eggs in mass</a:t>
            </a:r>
          </a:p>
          <a:p>
            <a:pPr eaLnBrk="1" hangingPunct="1">
              <a:lnSpc>
                <a:spcPct val="80000"/>
              </a:lnSpc>
              <a:buFontTx/>
              <a:buNone/>
            </a:pPr>
            <a:r>
              <a:rPr lang="en-US" sz="1600" smtClean="0"/>
              <a:t>   </a:t>
            </a:r>
            <a:r>
              <a:rPr lang="en-US" sz="1600" smtClean="0">
                <a:solidFill>
                  <a:srgbClr val="FF0000"/>
                </a:solidFill>
              </a:rPr>
              <a:t>Hatch: end of April/early May</a:t>
            </a:r>
          </a:p>
          <a:p>
            <a:pPr eaLnBrk="1" hangingPunct="1">
              <a:lnSpc>
                <a:spcPct val="80000"/>
              </a:lnSpc>
              <a:buFontTx/>
              <a:buNone/>
            </a:pPr>
            <a:r>
              <a:rPr lang="en-US" sz="1600" smtClean="0">
                <a:solidFill>
                  <a:srgbClr val="FF0000"/>
                </a:solidFill>
              </a:rPr>
              <a:t>   Located on ends of branches</a:t>
            </a:r>
          </a:p>
          <a:p>
            <a:pPr eaLnBrk="1" hangingPunct="1">
              <a:lnSpc>
                <a:spcPct val="80000"/>
              </a:lnSpc>
              <a:buFontTx/>
              <a:buNone/>
            </a:pPr>
            <a:r>
              <a:rPr lang="en-US" sz="2000" smtClean="0"/>
              <a:t>Caterpillar:</a:t>
            </a:r>
          </a:p>
          <a:p>
            <a:pPr eaLnBrk="1" hangingPunct="1">
              <a:lnSpc>
                <a:spcPct val="80000"/>
              </a:lnSpc>
              <a:buFontTx/>
              <a:buNone/>
            </a:pPr>
            <a:r>
              <a:rPr lang="en-US" sz="2000" smtClean="0"/>
              <a:t>   </a:t>
            </a:r>
            <a:r>
              <a:rPr lang="en-US" sz="1600" smtClean="0"/>
              <a:t>6 to 8 weeks, to end of June</a:t>
            </a:r>
          </a:p>
          <a:p>
            <a:pPr eaLnBrk="1" hangingPunct="1">
              <a:lnSpc>
                <a:spcPct val="80000"/>
              </a:lnSpc>
              <a:buFontTx/>
              <a:buNone/>
            </a:pPr>
            <a:r>
              <a:rPr lang="en-US" sz="1600" smtClean="0"/>
              <a:t>   5 stages, larva instars</a:t>
            </a:r>
          </a:p>
          <a:p>
            <a:pPr eaLnBrk="1" hangingPunct="1">
              <a:lnSpc>
                <a:spcPct val="80000"/>
              </a:lnSpc>
              <a:buFontTx/>
              <a:buNone/>
            </a:pPr>
            <a:r>
              <a:rPr lang="en-US" sz="1600" smtClean="0"/>
              <a:t>   Shed skin at each instar</a:t>
            </a:r>
          </a:p>
          <a:p>
            <a:pPr eaLnBrk="1" hangingPunct="1">
              <a:lnSpc>
                <a:spcPct val="80000"/>
              </a:lnSpc>
              <a:buFontTx/>
              <a:buNone/>
            </a:pPr>
            <a:r>
              <a:rPr lang="en-US" sz="1600" smtClean="0"/>
              <a:t>   Most of leaf eaten in last two instars</a:t>
            </a:r>
          </a:p>
          <a:p>
            <a:pPr eaLnBrk="1" hangingPunct="1">
              <a:lnSpc>
                <a:spcPct val="80000"/>
              </a:lnSpc>
              <a:buFontTx/>
              <a:buNone/>
            </a:pPr>
            <a:r>
              <a:rPr lang="en-US" sz="1600" smtClean="0"/>
              <a:t>   </a:t>
            </a:r>
            <a:r>
              <a:rPr lang="en-US" sz="1600" smtClean="0">
                <a:solidFill>
                  <a:srgbClr val="FF0000"/>
                </a:solidFill>
              </a:rPr>
              <a:t>Prefers cherry, apple, and other fruit trees</a:t>
            </a:r>
          </a:p>
          <a:p>
            <a:pPr eaLnBrk="1" hangingPunct="1">
              <a:lnSpc>
                <a:spcPct val="80000"/>
              </a:lnSpc>
              <a:buFontTx/>
              <a:buNone/>
            </a:pPr>
            <a:r>
              <a:rPr lang="en-US" sz="2000" smtClean="0"/>
              <a:t>Pupa/Cocoon:</a:t>
            </a:r>
          </a:p>
          <a:p>
            <a:pPr eaLnBrk="1" hangingPunct="1">
              <a:lnSpc>
                <a:spcPct val="80000"/>
              </a:lnSpc>
              <a:buFontTx/>
              <a:buNone/>
            </a:pPr>
            <a:r>
              <a:rPr lang="en-US" sz="2000" smtClean="0"/>
              <a:t>  </a:t>
            </a:r>
            <a:r>
              <a:rPr lang="en-US" sz="1600" smtClean="0"/>
              <a:t>Caterpillar to moth</a:t>
            </a:r>
          </a:p>
          <a:p>
            <a:pPr eaLnBrk="1" hangingPunct="1">
              <a:lnSpc>
                <a:spcPct val="80000"/>
              </a:lnSpc>
              <a:buFontTx/>
              <a:buNone/>
            </a:pPr>
            <a:r>
              <a:rPr lang="en-US" sz="1600" smtClean="0"/>
              <a:t>  1 ½ to 2 weeks</a:t>
            </a:r>
          </a:p>
          <a:p>
            <a:pPr eaLnBrk="1" hangingPunct="1">
              <a:lnSpc>
                <a:spcPct val="80000"/>
              </a:lnSpc>
              <a:buFontTx/>
              <a:buNone/>
            </a:pPr>
            <a:r>
              <a:rPr lang="en-US" sz="1600" smtClean="0"/>
              <a:t>  White to yellowish color</a:t>
            </a:r>
          </a:p>
          <a:p>
            <a:pPr eaLnBrk="1" hangingPunct="1">
              <a:lnSpc>
                <a:spcPct val="80000"/>
              </a:lnSpc>
              <a:buFontTx/>
              <a:buNone/>
            </a:pPr>
            <a:r>
              <a:rPr lang="en-US" sz="2000" smtClean="0"/>
              <a:t>Moth/Adult:</a:t>
            </a:r>
          </a:p>
          <a:p>
            <a:pPr eaLnBrk="1" hangingPunct="1">
              <a:lnSpc>
                <a:spcPct val="80000"/>
              </a:lnSpc>
              <a:buFontTx/>
              <a:buNone/>
            </a:pPr>
            <a:r>
              <a:rPr lang="en-US" sz="1600" smtClean="0"/>
              <a:t>   Male &amp; female for 1 to 2 weeks</a:t>
            </a:r>
          </a:p>
          <a:p>
            <a:pPr eaLnBrk="1" hangingPunct="1">
              <a:lnSpc>
                <a:spcPct val="80000"/>
              </a:lnSpc>
              <a:buFontTx/>
              <a:buNone/>
            </a:pPr>
            <a:r>
              <a:rPr lang="en-US" sz="1600" smtClean="0"/>
              <a:t>   Mate, lay eggs, &amp; die</a:t>
            </a:r>
          </a:p>
          <a:p>
            <a:pPr eaLnBrk="1" hangingPunct="1">
              <a:lnSpc>
                <a:spcPct val="80000"/>
              </a:lnSpc>
              <a:buFontTx/>
              <a:buNone/>
            </a:pPr>
            <a:r>
              <a:rPr lang="en-US" sz="1600" smtClean="0"/>
              <a:t>   Eggs over-winter until following spring</a:t>
            </a:r>
          </a:p>
          <a:p>
            <a:pPr eaLnBrk="1" hangingPunct="1">
              <a:lnSpc>
                <a:spcPct val="80000"/>
              </a:lnSpc>
              <a:buFontTx/>
              <a:buNone/>
            </a:pPr>
            <a:endParaRPr lang="en-US" sz="1600" smtClean="0"/>
          </a:p>
        </p:txBody>
      </p:sp>
      <p:pic>
        <p:nvPicPr>
          <p:cNvPr id="80900" name="Picture 4" descr="pupa"/>
          <p:cNvPicPr>
            <a:picLocks noGrp="1" noChangeAspect="1" noChangeArrowheads="1"/>
          </p:cNvPicPr>
          <p:nvPr>
            <p:ph sz="quarter" idx="3"/>
          </p:nvPr>
        </p:nvPicPr>
        <p:blipFill>
          <a:blip r:embed="rId2"/>
          <a:srcRect/>
          <a:stretch>
            <a:fillRect/>
          </a:stretch>
        </p:blipFill>
        <p:spPr>
          <a:xfrm>
            <a:off x="4495800" y="4038600"/>
            <a:ext cx="1600200" cy="2133600"/>
          </a:xfrm>
        </p:spPr>
      </p:pic>
      <p:pic>
        <p:nvPicPr>
          <p:cNvPr id="80901" name="Picture 5" descr="ETC caterpillar"/>
          <p:cNvPicPr>
            <a:picLocks noGrp="1" noChangeAspect="1" noChangeArrowheads="1"/>
          </p:cNvPicPr>
          <p:nvPr>
            <p:ph sz="quarter" idx="2"/>
          </p:nvPr>
        </p:nvPicPr>
        <p:blipFill>
          <a:blip r:embed="rId3"/>
          <a:srcRect/>
          <a:stretch>
            <a:fillRect/>
          </a:stretch>
        </p:blipFill>
        <p:spPr>
          <a:xfrm>
            <a:off x="4495800" y="1676400"/>
            <a:ext cx="1905000" cy="2057400"/>
          </a:xfrm>
        </p:spPr>
      </p:pic>
      <p:pic>
        <p:nvPicPr>
          <p:cNvPr id="80902" name="Picture 6" descr="ETC egg mass"/>
          <p:cNvPicPr>
            <a:picLocks noChangeAspect="1" noChangeArrowheads="1"/>
          </p:cNvPicPr>
          <p:nvPr/>
        </p:nvPicPr>
        <p:blipFill>
          <a:blip r:embed="rId4"/>
          <a:srcRect/>
          <a:stretch>
            <a:fillRect/>
          </a:stretch>
        </p:blipFill>
        <p:spPr bwMode="auto">
          <a:xfrm>
            <a:off x="7924800" y="1676400"/>
            <a:ext cx="1066800" cy="2057400"/>
          </a:xfrm>
          <a:prstGeom prst="rect">
            <a:avLst/>
          </a:prstGeom>
          <a:noFill/>
          <a:ln w="9525">
            <a:noFill/>
            <a:miter lim="800000"/>
            <a:headEnd/>
            <a:tailEnd/>
          </a:ln>
        </p:spPr>
      </p:pic>
      <p:pic>
        <p:nvPicPr>
          <p:cNvPr id="80903" name="Picture 7" descr="ETC tents in tree"/>
          <p:cNvPicPr>
            <a:picLocks noChangeAspect="1" noChangeArrowheads="1"/>
          </p:cNvPicPr>
          <p:nvPr/>
        </p:nvPicPr>
        <p:blipFill>
          <a:blip r:embed="rId5"/>
          <a:srcRect/>
          <a:stretch>
            <a:fillRect/>
          </a:stretch>
        </p:blipFill>
        <p:spPr bwMode="auto">
          <a:xfrm>
            <a:off x="6477000" y="1676400"/>
            <a:ext cx="1295400" cy="2057400"/>
          </a:xfrm>
          <a:prstGeom prst="rect">
            <a:avLst/>
          </a:prstGeom>
          <a:noFill/>
          <a:ln w="9525">
            <a:noFill/>
            <a:miter lim="800000"/>
            <a:headEnd/>
            <a:tailEnd/>
          </a:ln>
        </p:spPr>
      </p:pic>
      <p:pic>
        <p:nvPicPr>
          <p:cNvPr id="80904" name="Picture 8" descr="ETC moth"/>
          <p:cNvPicPr>
            <a:picLocks noChangeAspect="1" noChangeArrowheads="1"/>
          </p:cNvPicPr>
          <p:nvPr/>
        </p:nvPicPr>
        <p:blipFill>
          <a:blip r:embed="rId6"/>
          <a:srcRect/>
          <a:stretch>
            <a:fillRect/>
          </a:stretch>
        </p:blipFill>
        <p:spPr bwMode="auto">
          <a:xfrm>
            <a:off x="6248400" y="4038600"/>
            <a:ext cx="2762250" cy="2286000"/>
          </a:xfrm>
          <a:prstGeom prst="rect">
            <a:avLst/>
          </a:prstGeom>
          <a:noFill/>
          <a:ln w="9525">
            <a:noFill/>
            <a:miter lim="800000"/>
            <a:headEnd/>
            <a:tailEnd/>
          </a:ln>
        </p:spPr>
      </p:pic>
    </p:spTree>
    <p:extLst>
      <p:ext uri="{BB962C8B-B14F-4D97-AF65-F5344CB8AC3E}">
        <p14:creationId xmlns:p14="http://schemas.microsoft.com/office/powerpoint/2010/main" val="13004735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457200" y="0"/>
            <a:ext cx="8229600" cy="838200"/>
          </a:xfrm>
        </p:spPr>
        <p:txBody>
          <a:bodyPr/>
          <a:lstStyle/>
          <a:p>
            <a:pPr eaLnBrk="1" hangingPunct="1"/>
            <a:r>
              <a:rPr lang="en-US" smtClean="0"/>
              <a:t>Forest Tent Caterpillar</a:t>
            </a:r>
          </a:p>
        </p:txBody>
      </p:sp>
      <p:sp>
        <p:nvSpPr>
          <p:cNvPr id="81923" name="Rectangle 3"/>
          <p:cNvSpPr>
            <a:spLocks noGrp="1" noChangeArrowheads="1"/>
          </p:cNvSpPr>
          <p:nvPr>
            <p:ph type="body" sz="half" idx="1"/>
          </p:nvPr>
        </p:nvSpPr>
        <p:spPr>
          <a:xfrm>
            <a:off x="152400" y="685800"/>
            <a:ext cx="3962400" cy="6172200"/>
          </a:xfrm>
        </p:spPr>
        <p:txBody>
          <a:bodyPr/>
          <a:lstStyle/>
          <a:p>
            <a:pPr algn="ctr" eaLnBrk="1" hangingPunct="1">
              <a:buFontTx/>
              <a:buNone/>
            </a:pPr>
            <a:r>
              <a:rPr lang="en-US" sz="2400" smtClean="0"/>
              <a:t>Life Cycle</a:t>
            </a:r>
          </a:p>
          <a:p>
            <a:pPr eaLnBrk="1" hangingPunct="1">
              <a:buFontTx/>
              <a:buNone/>
            </a:pPr>
            <a:r>
              <a:rPr lang="en-US" sz="2000" smtClean="0"/>
              <a:t>Eggs/Egg Mass;</a:t>
            </a:r>
          </a:p>
          <a:p>
            <a:pPr eaLnBrk="1" hangingPunct="1">
              <a:buFontTx/>
              <a:buNone/>
            </a:pPr>
            <a:r>
              <a:rPr lang="en-US" sz="2000" smtClean="0"/>
              <a:t>  </a:t>
            </a:r>
            <a:r>
              <a:rPr lang="en-US" sz="1600" smtClean="0"/>
              <a:t>100 to 250 eggs in mass</a:t>
            </a:r>
          </a:p>
          <a:p>
            <a:pPr eaLnBrk="1" hangingPunct="1">
              <a:buFontTx/>
              <a:buNone/>
            </a:pPr>
            <a:r>
              <a:rPr lang="en-US" sz="1600" smtClean="0"/>
              <a:t>   </a:t>
            </a:r>
            <a:r>
              <a:rPr lang="en-US" sz="1600" smtClean="0">
                <a:solidFill>
                  <a:srgbClr val="FF0000"/>
                </a:solidFill>
              </a:rPr>
              <a:t>Hatch: end of April/early May</a:t>
            </a:r>
          </a:p>
          <a:p>
            <a:pPr eaLnBrk="1" hangingPunct="1">
              <a:buFontTx/>
              <a:buNone/>
            </a:pPr>
            <a:r>
              <a:rPr lang="en-US" sz="1600" smtClean="0">
                <a:solidFill>
                  <a:srgbClr val="FF0000"/>
                </a:solidFill>
              </a:rPr>
              <a:t>   Located on ends of branches</a:t>
            </a:r>
          </a:p>
          <a:p>
            <a:pPr eaLnBrk="1" hangingPunct="1">
              <a:buFontTx/>
              <a:buNone/>
            </a:pPr>
            <a:r>
              <a:rPr lang="en-US" sz="2000" smtClean="0"/>
              <a:t>Caterpillar:</a:t>
            </a:r>
          </a:p>
          <a:p>
            <a:pPr eaLnBrk="1" hangingPunct="1">
              <a:buFontTx/>
              <a:buNone/>
            </a:pPr>
            <a:r>
              <a:rPr lang="en-US" sz="2000" smtClean="0"/>
              <a:t>   </a:t>
            </a:r>
            <a:r>
              <a:rPr lang="en-US" sz="1600" smtClean="0"/>
              <a:t>6 to 8 weeks, to end of June</a:t>
            </a:r>
          </a:p>
          <a:p>
            <a:pPr eaLnBrk="1" hangingPunct="1">
              <a:buFontTx/>
              <a:buNone/>
            </a:pPr>
            <a:r>
              <a:rPr lang="en-US" sz="1600" smtClean="0"/>
              <a:t>   5 stages, larva instars</a:t>
            </a:r>
          </a:p>
          <a:p>
            <a:pPr eaLnBrk="1" hangingPunct="1">
              <a:buFontTx/>
              <a:buNone/>
            </a:pPr>
            <a:r>
              <a:rPr lang="en-US" sz="1600" smtClean="0"/>
              <a:t>   Shed skin at each instar</a:t>
            </a:r>
          </a:p>
          <a:p>
            <a:pPr eaLnBrk="1" hangingPunct="1">
              <a:buFontTx/>
              <a:buNone/>
            </a:pPr>
            <a:r>
              <a:rPr lang="en-US" sz="1600" smtClean="0"/>
              <a:t>   Most of leaf eaten in last two instars</a:t>
            </a:r>
          </a:p>
          <a:p>
            <a:pPr eaLnBrk="1" hangingPunct="1">
              <a:buFontTx/>
              <a:buNone/>
            </a:pPr>
            <a:r>
              <a:rPr lang="en-US" sz="1600" smtClean="0"/>
              <a:t>   </a:t>
            </a:r>
            <a:r>
              <a:rPr lang="en-US" sz="1600" smtClean="0">
                <a:solidFill>
                  <a:srgbClr val="FF0000"/>
                </a:solidFill>
              </a:rPr>
              <a:t>Prefers sugar maple, ash, aspen</a:t>
            </a:r>
          </a:p>
          <a:p>
            <a:pPr eaLnBrk="1" hangingPunct="1">
              <a:buFontTx/>
              <a:buNone/>
            </a:pPr>
            <a:r>
              <a:rPr lang="en-US" sz="2000" smtClean="0"/>
              <a:t>Pupa/Cocoon:</a:t>
            </a:r>
          </a:p>
          <a:p>
            <a:pPr eaLnBrk="1" hangingPunct="1">
              <a:buFontTx/>
              <a:buNone/>
            </a:pPr>
            <a:r>
              <a:rPr lang="en-US" sz="2000" smtClean="0"/>
              <a:t>  </a:t>
            </a:r>
            <a:r>
              <a:rPr lang="en-US" sz="1600" smtClean="0"/>
              <a:t>Caterpillar to moth</a:t>
            </a:r>
          </a:p>
          <a:p>
            <a:pPr eaLnBrk="1" hangingPunct="1">
              <a:buFontTx/>
              <a:buNone/>
            </a:pPr>
            <a:r>
              <a:rPr lang="en-US" sz="1600" smtClean="0"/>
              <a:t>  1 ½ to 2 weeks, </a:t>
            </a:r>
          </a:p>
          <a:p>
            <a:pPr eaLnBrk="1" hangingPunct="1">
              <a:buFontTx/>
              <a:buNone/>
            </a:pPr>
            <a:r>
              <a:rPr lang="en-US" sz="2000" smtClean="0"/>
              <a:t>Moth/Adult:</a:t>
            </a:r>
          </a:p>
          <a:p>
            <a:pPr eaLnBrk="1" hangingPunct="1">
              <a:buFontTx/>
              <a:buNone/>
            </a:pPr>
            <a:r>
              <a:rPr lang="en-US" sz="1600" smtClean="0"/>
              <a:t>   Male &amp; female for 1 to 2 weeks</a:t>
            </a:r>
          </a:p>
          <a:p>
            <a:pPr eaLnBrk="1" hangingPunct="1">
              <a:buFontTx/>
              <a:buNone/>
            </a:pPr>
            <a:r>
              <a:rPr lang="en-US" sz="1600" smtClean="0"/>
              <a:t>   Mate, lay eggs, &amp; die</a:t>
            </a:r>
          </a:p>
          <a:p>
            <a:pPr eaLnBrk="1" hangingPunct="1">
              <a:buFontTx/>
              <a:buNone/>
            </a:pPr>
            <a:r>
              <a:rPr lang="en-US" sz="1600" smtClean="0"/>
              <a:t>   Eggs over-winter until following spring</a:t>
            </a:r>
          </a:p>
        </p:txBody>
      </p:sp>
      <p:pic>
        <p:nvPicPr>
          <p:cNvPr id="81924" name="Picture 4" descr="caterpillar"/>
          <p:cNvPicPr>
            <a:picLocks noGrp="1" noChangeAspect="1" noChangeArrowheads="1"/>
          </p:cNvPicPr>
          <p:nvPr>
            <p:ph sz="quarter" idx="2"/>
          </p:nvPr>
        </p:nvPicPr>
        <p:blipFill>
          <a:blip r:embed="rId2"/>
          <a:srcRect/>
          <a:stretch>
            <a:fillRect/>
          </a:stretch>
        </p:blipFill>
        <p:spPr>
          <a:xfrm>
            <a:off x="4267200" y="1371600"/>
            <a:ext cx="2209800" cy="1981200"/>
          </a:xfrm>
        </p:spPr>
      </p:pic>
      <p:pic>
        <p:nvPicPr>
          <p:cNvPr id="81925" name="Picture 5" descr="Egg masses new and old"/>
          <p:cNvPicPr>
            <a:picLocks noGrp="1" noChangeAspect="1" noChangeArrowheads="1"/>
          </p:cNvPicPr>
          <p:nvPr>
            <p:ph sz="quarter" idx="3"/>
          </p:nvPr>
        </p:nvPicPr>
        <p:blipFill>
          <a:blip r:embed="rId3"/>
          <a:srcRect/>
          <a:stretch>
            <a:fillRect/>
          </a:stretch>
        </p:blipFill>
        <p:spPr>
          <a:xfrm>
            <a:off x="6781800" y="4038600"/>
            <a:ext cx="2133600" cy="2209800"/>
          </a:xfrm>
        </p:spPr>
      </p:pic>
      <p:pic>
        <p:nvPicPr>
          <p:cNvPr id="81926" name="Picture 6" descr="FTC cocoon"/>
          <p:cNvPicPr>
            <a:picLocks noChangeAspect="1" noChangeArrowheads="1"/>
          </p:cNvPicPr>
          <p:nvPr/>
        </p:nvPicPr>
        <p:blipFill>
          <a:blip r:embed="rId4"/>
          <a:srcRect/>
          <a:stretch>
            <a:fillRect/>
          </a:stretch>
        </p:blipFill>
        <p:spPr bwMode="auto">
          <a:xfrm>
            <a:off x="6629400" y="1439863"/>
            <a:ext cx="2286000" cy="1924050"/>
          </a:xfrm>
          <a:prstGeom prst="rect">
            <a:avLst/>
          </a:prstGeom>
          <a:noFill/>
          <a:ln w="9525">
            <a:noFill/>
            <a:miter lim="800000"/>
            <a:headEnd/>
            <a:tailEnd/>
          </a:ln>
        </p:spPr>
      </p:pic>
      <p:pic>
        <p:nvPicPr>
          <p:cNvPr id="81927" name="Picture 7" descr="FTC moth"/>
          <p:cNvPicPr>
            <a:picLocks noChangeAspect="1" noChangeArrowheads="1"/>
          </p:cNvPicPr>
          <p:nvPr/>
        </p:nvPicPr>
        <p:blipFill>
          <a:blip r:embed="rId5"/>
          <a:srcRect/>
          <a:stretch>
            <a:fillRect/>
          </a:stretch>
        </p:blipFill>
        <p:spPr bwMode="auto">
          <a:xfrm>
            <a:off x="4343400" y="4038600"/>
            <a:ext cx="2133600" cy="2133600"/>
          </a:xfrm>
          <a:prstGeom prst="rect">
            <a:avLst/>
          </a:prstGeom>
          <a:noFill/>
          <a:ln w="9525">
            <a:noFill/>
            <a:miter lim="800000"/>
            <a:headEnd/>
            <a:tailEnd/>
          </a:ln>
        </p:spPr>
      </p:pic>
    </p:spTree>
    <p:extLst>
      <p:ext uri="{BB962C8B-B14F-4D97-AF65-F5344CB8AC3E}">
        <p14:creationId xmlns:p14="http://schemas.microsoft.com/office/powerpoint/2010/main" val="76413846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a:srcRect l="14999" t="6702" r="14999" b="3351"/>
          <a:stretch>
            <a:fillRect/>
          </a:stretch>
        </p:blipFill>
        <p:spPr bwMode="auto">
          <a:xfrm>
            <a:off x="838200" y="1905000"/>
            <a:ext cx="1947863" cy="3733800"/>
          </a:xfrm>
          <a:prstGeom prst="rect">
            <a:avLst/>
          </a:prstGeom>
          <a:noFill/>
          <a:ln w="9525">
            <a:noFill/>
            <a:miter lim="800000"/>
            <a:headEnd/>
            <a:tailEnd/>
          </a:ln>
        </p:spPr>
      </p:pic>
      <p:pic>
        <p:nvPicPr>
          <p:cNvPr id="25603" name="Picture 3"/>
          <p:cNvPicPr>
            <a:picLocks noChangeAspect="1" noChangeArrowheads="1"/>
          </p:cNvPicPr>
          <p:nvPr/>
        </p:nvPicPr>
        <p:blipFill>
          <a:blip r:embed="rId4"/>
          <a:srcRect l="25505" t="15877" r="25505" b="15877"/>
          <a:stretch>
            <a:fillRect/>
          </a:stretch>
        </p:blipFill>
        <p:spPr bwMode="auto">
          <a:xfrm>
            <a:off x="5715000" y="1676400"/>
            <a:ext cx="2984500" cy="4171950"/>
          </a:xfrm>
          <a:prstGeom prst="rect">
            <a:avLst/>
          </a:prstGeom>
          <a:noFill/>
          <a:ln w="9525">
            <a:noFill/>
            <a:miter lim="800000"/>
            <a:headEnd/>
            <a:tailEnd/>
          </a:ln>
        </p:spPr>
      </p:pic>
      <p:pic>
        <p:nvPicPr>
          <p:cNvPr id="25604" name="Picture 4"/>
          <p:cNvPicPr>
            <a:picLocks noChangeAspect="1" noChangeArrowheads="1"/>
          </p:cNvPicPr>
          <p:nvPr/>
        </p:nvPicPr>
        <p:blipFill>
          <a:blip r:embed="rId5">
            <a:lum contrast="4000"/>
          </a:blip>
          <a:srcRect/>
          <a:stretch>
            <a:fillRect/>
          </a:stretch>
        </p:blipFill>
        <p:spPr bwMode="auto">
          <a:xfrm>
            <a:off x="3429000" y="1524000"/>
            <a:ext cx="1651000" cy="4521200"/>
          </a:xfrm>
          <a:prstGeom prst="rect">
            <a:avLst/>
          </a:prstGeom>
          <a:noFill/>
          <a:ln w="9525">
            <a:noFill/>
            <a:miter lim="800000"/>
            <a:headEnd/>
            <a:tailEnd/>
          </a:ln>
        </p:spPr>
      </p:pic>
      <p:sp>
        <p:nvSpPr>
          <p:cNvPr id="25605" name="Text Box 5"/>
          <p:cNvSpPr txBox="1">
            <a:spLocks noChangeArrowheads="1"/>
          </p:cNvSpPr>
          <p:nvPr/>
        </p:nvSpPr>
        <p:spPr bwMode="auto">
          <a:xfrm>
            <a:off x="2819400" y="304800"/>
            <a:ext cx="2971800" cy="762000"/>
          </a:xfrm>
          <a:prstGeom prst="rect">
            <a:avLst/>
          </a:prstGeom>
          <a:noFill/>
          <a:ln w="9525">
            <a:noFill/>
            <a:miter lim="800000"/>
            <a:headEnd/>
            <a:tailEnd/>
          </a:ln>
        </p:spPr>
        <p:txBody>
          <a:bodyPr>
            <a:spAutoFit/>
          </a:bodyPr>
          <a:lstStyle/>
          <a:p>
            <a:pPr>
              <a:spcBef>
                <a:spcPct val="50000"/>
              </a:spcBef>
            </a:pPr>
            <a:r>
              <a:rPr lang="en-US" sz="4400"/>
              <a:t>Leaf Types</a:t>
            </a:r>
          </a:p>
        </p:txBody>
      </p:sp>
      <p:sp>
        <p:nvSpPr>
          <p:cNvPr id="25606" name="Text Box 6"/>
          <p:cNvSpPr txBox="1">
            <a:spLocks noChangeArrowheads="1"/>
          </p:cNvSpPr>
          <p:nvPr/>
        </p:nvSpPr>
        <p:spPr bwMode="auto">
          <a:xfrm>
            <a:off x="1066800" y="5867400"/>
            <a:ext cx="1295400" cy="366713"/>
          </a:xfrm>
          <a:prstGeom prst="rect">
            <a:avLst/>
          </a:prstGeom>
          <a:noFill/>
          <a:ln w="9525">
            <a:noFill/>
            <a:miter lim="800000"/>
            <a:headEnd/>
            <a:tailEnd/>
          </a:ln>
        </p:spPr>
        <p:txBody>
          <a:bodyPr>
            <a:spAutoFit/>
          </a:bodyPr>
          <a:lstStyle/>
          <a:p>
            <a:pPr>
              <a:spcBef>
                <a:spcPct val="50000"/>
              </a:spcBef>
            </a:pPr>
            <a:r>
              <a:rPr lang="en-US"/>
              <a:t>Scale-like</a:t>
            </a:r>
          </a:p>
        </p:txBody>
      </p:sp>
      <p:sp>
        <p:nvSpPr>
          <p:cNvPr id="25607" name="Text Box 8"/>
          <p:cNvSpPr txBox="1">
            <a:spLocks noChangeArrowheads="1"/>
          </p:cNvSpPr>
          <p:nvPr/>
        </p:nvSpPr>
        <p:spPr bwMode="auto">
          <a:xfrm>
            <a:off x="6400800" y="6096000"/>
            <a:ext cx="1752600" cy="366713"/>
          </a:xfrm>
          <a:prstGeom prst="rect">
            <a:avLst/>
          </a:prstGeom>
          <a:noFill/>
          <a:ln w="9525">
            <a:noFill/>
            <a:miter lim="800000"/>
            <a:headEnd/>
            <a:tailEnd/>
          </a:ln>
        </p:spPr>
        <p:txBody>
          <a:bodyPr>
            <a:spAutoFit/>
          </a:bodyPr>
          <a:lstStyle/>
          <a:p>
            <a:pPr>
              <a:spcBef>
                <a:spcPct val="50000"/>
              </a:spcBef>
            </a:pPr>
            <a:r>
              <a:rPr lang="en-US"/>
              <a:t>Broad and Flat</a:t>
            </a:r>
          </a:p>
        </p:txBody>
      </p:sp>
      <p:sp>
        <p:nvSpPr>
          <p:cNvPr id="25608" name="Text Box 9"/>
          <p:cNvSpPr txBox="1">
            <a:spLocks noChangeArrowheads="1"/>
          </p:cNvSpPr>
          <p:nvPr/>
        </p:nvSpPr>
        <p:spPr bwMode="auto">
          <a:xfrm>
            <a:off x="3657600" y="6172200"/>
            <a:ext cx="1219200" cy="366713"/>
          </a:xfrm>
          <a:prstGeom prst="rect">
            <a:avLst/>
          </a:prstGeom>
          <a:noFill/>
          <a:ln w="9525">
            <a:noFill/>
            <a:miter lim="800000"/>
            <a:headEnd/>
            <a:tailEnd/>
          </a:ln>
        </p:spPr>
        <p:txBody>
          <a:bodyPr>
            <a:spAutoFit/>
          </a:bodyPr>
          <a:lstStyle/>
          <a:p>
            <a:pPr>
              <a:spcBef>
                <a:spcPct val="50000"/>
              </a:spcBef>
            </a:pPr>
            <a:r>
              <a:rPr lang="en-US"/>
              <a:t>Needles</a:t>
            </a: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6" name="Rectangle 4"/>
          <p:cNvSpPr>
            <a:spLocks noGrp="1" noChangeArrowheads="1"/>
          </p:cNvSpPr>
          <p:nvPr>
            <p:ph type="title"/>
          </p:nvPr>
        </p:nvSpPr>
        <p:spPr>
          <a:xfrm>
            <a:off x="381000" y="0"/>
            <a:ext cx="8229600" cy="1143000"/>
          </a:xfrm>
        </p:spPr>
        <p:txBody>
          <a:bodyPr/>
          <a:lstStyle/>
          <a:p>
            <a:pPr eaLnBrk="1" hangingPunct="1"/>
            <a:r>
              <a:rPr lang="en-US" smtClean="0"/>
              <a:t>Riparian Stream Buffers</a:t>
            </a:r>
          </a:p>
        </p:txBody>
      </p:sp>
      <p:pic>
        <p:nvPicPr>
          <p:cNvPr id="82947" name="Picture 6"/>
          <p:cNvPicPr>
            <a:picLocks noGrp="1" noChangeAspect="1" noChangeArrowheads="1"/>
          </p:cNvPicPr>
          <p:nvPr>
            <p:ph sz="half" idx="2"/>
          </p:nvPr>
        </p:nvPicPr>
        <p:blipFill>
          <a:blip r:embed="rId2"/>
          <a:srcRect/>
          <a:stretch>
            <a:fillRect/>
          </a:stretch>
        </p:blipFill>
        <p:spPr>
          <a:xfrm>
            <a:off x="4648200" y="1295400"/>
            <a:ext cx="4495800" cy="5562600"/>
          </a:xfrm>
        </p:spPr>
      </p:pic>
      <p:pic>
        <p:nvPicPr>
          <p:cNvPr id="82948" name="Picture 7" descr="Snapper Creek2"/>
          <p:cNvPicPr>
            <a:picLocks noGrp="1" noChangeAspect="1" noChangeArrowheads="1"/>
          </p:cNvPicPr>
          <p:nvPr>
            <p:ph sz="half" idx="1"/>
          </p:nvPr>
        </p:nvPicPr>
        <p:blipFill>
          <a:blip r:embed="rId3"/>
          <a:srcRect/>
          <a:stretch>
            <a:fillRect/>
          </a:stretch>
        </p:blipFill>
        <p:spPr>
          <a:xfrm>
            <a:off x="0" y="1295400"/>
            <a:ext cx="4427538" cy="5562600"/>
          </a:xfrm>
        </p:spPr>
      </p:pic>
    </p:spTree>
    <p:extLst>
      <p:ext uri="{BB962C8B-B14F-4D97-AF65-F5344CB8AC3E}">
        <p14:creationId xmlns:p14="http://schemas.microsoft.com/office/powerpoint/2010/main" val="4252228342"/>
      </p:ext>
    </p:extLst>
  </p:cSld>
  <p:clrMapOvr>
    <a:masterClrMapping/>
  </p:clrMapOvr>
  <p:transition xmlns:p14="http://schemas.microsoft.com/office/powerpoint/2010/mai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pPr eaLnBrk="1" hangingPunct="1"/>
            <a:r>
              <a:rPr lang="en-US" smtClean="0"/>
              <a:t>Deciduous Leaf Types</a:t>
            </a:r>
          </a:p>
        </p:txBody>
      </p:sp>
      <p:sp>
        <p:nvSpPr>
          <p:cNvPr id="27651" name="Text Box 8"/>
          <p:cNvSpPr txBox="1">
            <a:spLocks noChangeArrowheads="1"/>
          </p:cNvSpPr>
          <p:nvPr/>
        </p:nvSpPr>
        <p:spPr bwMode="auto">
          <a:xfrm>
            <a:off x="5867400" y="1371600"/>
            <a:ext cx="1752600" cy="457200"/>
          </a:xfrm>
          <a:prstGeom prst="rect">
            <a:avLst/>
          </a:prstGeom>
          <a:noFill/>
          <a:ln w="9525">
            <a:noFill/>
            <a:miter lim="800000"/>
            <a:headEnd/>
            <a:tailEnd/>
          </a:ln>
        </p:spPr>
        <p:txBody>
          <a:bodyPr>
            <a:spAutoFit/>
          </a:bodyPr>
          <a:lstStyle/>
          <a:p>
            <a:pPr>
              <a:spcBef>
                <a:spcPct val="50000"/>
              </a:spcBef>
            </a:pPr>
            <a:r>
              <a:rPr lang="en-US" sz="2400"/>
              <a:t>Compound</a:t>
            </a:r>
          </a:p>
        </p:txBody>
      </p:sp>
      <p:sp>
        <p:nvSpPr>
          <p:cNvPr id="27652" name="Text Box 10"/>
          <p:cNvSpPr txBox="1">
            <a:spLocks noChangeArrowheads="1"/>
          </p:cNvSpPr>
          <p:nvPr/>
        </p:nvSpPr>
        <p:spPr bwMode="auto">
          <a:xfrm>
            <a:off x="1676400" y="1371600"/>
            <a:ext cx="1219200" cy="457200"/>
          </a:xfrm>
          <a:prstGeom prst="rect">
            <a:avLst/>
          </a:prstGeom>
          <a:noFill/>
          <a:ln w="9525">
            <a:noFill/>
            <a:miter lim="800000"/>
            <a:headEnd/>
            <a:tailEnd/>
          </a:ln>
        </p:spPr>
        <p:txBody>
          <a:bodyPr>
            <a:spAutoFit/>
          </a:bodyPr>
          <a:lstStyle/>
          <a:p>
            <a:pPr>
              <a:spcBef>
                <a:spcPct val="50000"/>
              </a:spcBef>
            </a:pPr>
            <a:r>
              <a:rPr lang="en-US" sz="2400"/>
              <a:t>Simple</a:t>
            </a:r>
          </a:p>
        </p:txBody>
      </p:sp>
      <p:sp>
        <p:nvSpPr>
          <p:cNvPr id="27653" name="Text Box 11"/>
          <p:cNvSpPr txBox="1">
            <a:spLocks noChangeArrowheads="1"/>
          </p:cNvSpPr>
          <p:nvPr/>
        </p:nvSpPr>
        <p:spPr bwMode="auto">
          <a:xfrm>
            <a:off x="4267200" y="1371600"/>
            <a:ext cx="533400" cy="457200"/>
          </a:xfrm>
          <a:prstGeom prst="rect">
            <a:avLst/>
          </a:prstGeom>
          <a:noFill/>
          <a:ln w="9525">
            <a:noFill/>
            <a:miter lim="800000"/>
            <a:headEnd/>
            <a:tailEnd/>
          </a:ln>
        </p:spPr>
        <p:txBody>
          <a:bodyPr>
            <a:spAutoFit/>
          </a:bodyPr>
          <a:lstStyle/>
          <a:p>
            <a:pPr>
              <a:spcBef>
                <a:spcPct val="50000"/>
              </a:spcBef>
            </a:pPr>
            <a:r>
              <a:rPr lang="en-US" sz="2400"/>
              <a:t>or</a:t>
            </a:r>
          </a:p>
        </p:txBody>
      </p:sp>
      <p:pic>
        <p:nvPicPr>
          <p:cNvPr id="27654" name="Picture 12"/>
          <p:cNvPicPr>
            <a:picLocks noGrp="1" noChangeAspect="1" noChangeArrowheads="1"/>
          </p:cNvPicPr>
          <p:nvPr>
            <p:ph sz="quarter" idx="3"/>
          </p:nvPr>
        </p:nvPicPr>
        <p:blipFill>
          <a:blip r:embed="rId2"/>
          <a:srcRect/>
          <a:stretch>
            <a:fillRect/>
          </a:stretch>
        </p:blipFill>
        <p:spPr>
          <a:xfrm>
            <a:off x="5257800" y="1981200"/>
            <a:ext cx="2971800" cy="4114800"/>
          </a:xfrm>
        </p:spPr>
      </p:pic>
      <p:sp>
        <p:nvSpPr>
          <p:cNvPr id="27655" name="Line 14"/>
          <p:cNvSpPr>
            <a:spLocks noChangeShapeType="1"/>
          </p:cNvSpPr>
          <p:nvPr/>
        </p:nvSpPr>
        <p:spPr bwMode="auto">
          <a:xfrm flipV="1">
            <a:off x="6172200" y="5791200"/>
            <a:ext cx="1066800" cy="228600"/>
          </a:xfrm>
          <a:prstGeom prst="line">
            <a:avLst/>
          </a:prstGeom>
          <a:noFill/>
          <a:ln w="9525">
            <a:solidFill>
              <a:schemeClr val="tx1"/>
            </a:solidFill>
            <a:round/>
            <a:headEnd/>
            <a:tailEnd/>
          </a:ln>
        </p:spPr>
        <p:txBody>
          <a:bodyPr/>
          <a:lstStyle/>
          <a:p>
            <a:endParaRPr lang="en-US"/>
          </a:p>
        </p:txBody>
      </p:sp>
      <p:sp>
        <p:nvSpPr>
          <p:cNvPr id="27656" name="Line 15"/>
          <p:cNvSpPr>
            <a:spLocks noChangeShapeType="1"/>
          </p:cNvSpPr>
          <p:nvPr/>
        </p:nvSpPr>
        <p:spPr bwMode="auto">
          <a:xfrm flipV="1">
            <a:off x="6172200" y="5867400"/>
            <a:ext cx="1143000" cy="228600"/>
          </a:xfrm>
          <a:prstGeom prst="line">
            <a:avLst/>
          </a:prstGeom>
          <a:noFill/>
          <a:ln w="9525">
            <a:solidFill>
              <a:schemeClr val="tx1"/>
            </a:solidFill>
            <a:round/>
            <a:headEnd/>
            <a:tailEnd/>
          </a:ln>
        </p:spPr>
        <p:txBody>
          <a:bodyPr/>
          <a:lstStyle/>
          <a:p>
            <a:endParaRPr lang="en-US"/>
          </a:p>
        </p:txBody>
      </p:sp>
      <p:pic>
        <p:nvPicPr>
          <p:cNvPr id="27657" name="Picture 18"/>
          <p:cNvPicPr>
            <a:picLocks noGrp="1" noChangeAspect="1" noChangeArrowheads="1"/>
          </p:cNvPicPr>
          <p:nvPr>
            <p:ph sz="half" idx="1"/>
          </p:nvPr>
        </p:nvPicPr>
        <p:blipFill>
          <a:blip r:embed="rId3"/>
          <a:srcRect l="25505" t="15877" r="25505" b="15877"/>
          <a:stretch>
            <a:fillRect/>
          </a:stretch>
        </p:blipFill>
        <p:spPr>
          <a:xfrm>
            <a:off x="1041400" y="1981200"/>
            <a:ext cx="2868613" cy="4114800"/>
          </a:xfrm>
        </p:spPr>
      </p:pic>
      <p:sp>
        <p:nvSpPr>
          <p:cNvPr id="27658" name="Line 19"/>
          <p:cNvSpPr>
            <a:spLocks noChangeShapeType="1"/>
          </p:cNvSpPr>
          <p:nvPr/>
        </p:nvSpPr>
        <p:spPr bwMode="auto">
          <a:xfrm flipV="1">
            <a:off x="1752600" y="5791200"/>
            <a:ext cx="1143000" cy="228600"/>
          </a:xfrm>
          <a:prstGeom prst="line">
            <a:avLst/>
          </a:prstGeom>
          <a:noFill/>
          <a:ln w="9525">
            <a:solidFill>
              <a:schemeClr val="tx1"/>
            </a:solidFill>
            <a:round/>
            <a:headEnd/>
            <a:tailEnd/>
          </a:ln>
        </p:spPr>
        <p:txBody>
          <a:bodyPr/>
          <a:lstStyle/>
          <a:p>
            <a:endParaRPr lang="en-US"/>
          </a:p>
        </p:txBody>
      </p:sp>
      <p:sp>
        <p:nvSpPr>
          <p:cNvPr id="27659" name="Line 21"/>
          <p:cNvSpPr>
            <a:spLocks noChangeShapeType="1"/>
          </p:cNvSpPr>
          <p:nvPr/>
        </p:nvSpPr>
        <p:spPr bwMode="auto">
          <a:xfrm flipV="1">
            <a:off x="1828800" y="5867400"/>
            <a:ext cx="1219200" cy="228600"/>
          </a:xfrm>
          <a:prstGeom prst="line">
            <a:avLst/>
          </a:prstGeom>
          <a:noFill/>
          <a:ln w="9525">
            <a:solidFill>
              <a:schemeClr val="tx1"/>
            </a:solidFill>
            <a:round/>
            <a:headEnd/>
            <a:tailEnd/>
          </a:ln>
        </p:spPr>
        <p:txBody>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514600" y="304800"/>
            <a:ext cx="4038600" cy="1143000"/>
          </a:xfrm>
        </p:spPr>
        <p:txBody>
          <a:bodyPr/>
          <a:lstStyle/>
          <a:p>
            <a:pPr eaLnBrk="1" hangingPunct="1"/>
            <a:r>
              <a:rPr lang="en-US" altLang="en-US" b="1" u="sng" smtClean="0">
                <a:solidFill>
                  <a:srgbClr val="000000"/>
                </a:solidFill>
                <a:latin typeface="LB Helvetica Black"/>
              </a:rPr>
              <a:t>Leaf margins</a:t>
            </a:r>
          </a:p>
        </p:txBody>
      </p:sp>
      <p:pic>
        <p:nvPicPr>
          <p:cNvPr id="28675" name="Picture 3"/>
          <p:cNvPicPr>
            <a:picLocks noChangeAspect="1" noChangeArrowheads="1"/>
          </p:cNvPicPr>
          <p:nvPr/>
        </p:nvPicPr>
        <p:blipFill>
          <a:blip r:embed="rId3">
            <a:lum bright="-2000"/>
          </a:blip>
          <a:srcRect/>
          <a:stretch>
            <a:fillRect/>
          </a:stretch>
        </p:blipFill>
        <p:spPr bwMode="auto">
          <a:xfrm>
            <a:off x="7391400" y="3200400"/>
            <a:ext cx="1041400" cy="1447800"/>
          </a:xfrm>
          <a:prstGeom prst="rect">
            <a:avLst/>
          </a:prstGeom>
          <a:noFill/>
          <a:ln w="9525">
            <a:noFill/>
            <a:miter lim="800000"/>
            <a:headEnd/>
            <a:tailEnd/>
          </a:ln>
        </p:spPr>
      </p:pic>
      <p:pic>
        <p:nvPicPr>
          <p:cNvPr id="28676" name="Picture 4"/>
          <p:cNvPicPr>
            <a:picLocks noChangeAspect="1" noChangeArrowheads="1"/>
          </p:cNvPicPr>
          <p:nvPr/>
        </p:nvPicPr>
        <p:blipFill>
          <a:blip r:embed="rId4">
            <a:lum bright="-2000"/>
          </a:blip>
          <a:srcRect/>
          <a:stretch>
            <a:fillRect/>
          </a:stretch>
        </p:blipFill>
        <p:spPr bwMode="auto">
          <a:xfrm>
            <a:off x="5181600" y="2133600"/>
            <a:ext cx="800100" cy="1460500"/>
          </a:xfrm>
          <a:prstGeom prst="rect">
            <a:avLst/>
          </a:prstGeom>
          <a:noFill/>
          <a:ln w="9525">
            <a:noFill/>
            <a:miter lim="800000"/>
            <a:headEnd/>
            <a:tailEnd/>
          </a:ln>
        </p:spPr>
      </p:pic>
      <p:pic>
        <p:nvPicPr>
          <p:cNvPr id="28677" name="Picture 5"/>
          <p:cNvPicPr>
            <a:picLocks noChangeAspect="1" noChangeArrowheads="1"/>
          </p:cNvPicPr>
          <p:nvPr/>
        </p:nvPicPr>
        <p:blipFill>
          <a:blip r:embed="rId5">
            <a:lum bright="-2000"/>
          </a:blip>
          <a:srcRect/>
          <a:stretch>
            <a:fillRect/>
          </a:stretch>
        </p:blipFill>
        <p:spPr bwMode="auto">
          <a:xfrm>
            <a:off x="2057400" y="2133600"/>
            <a:ext cx="863600" cy="1536700"/>
          </a:xfrm>
          <a:prstGeom prst="rect">
            <a:avLst/>
          </a:prstGeom>
          <a:noFill/>
          <a:ln w="9525">
            <a:noFill/>
            <a:miter lim="800000"/>
            <a:headEnd/>
            <a:tailEnd/>
          </a:ln>
        </p:spPr>
      </p:pic>
      <p:pic>
        <p:nvPicPr>
          <p:cNvPr id="28678" name="Picture 6"/>
          <p:cNvPicPr>
            <a:picLocks noChangeAspect="1" noChangeArrowheads="1"/>
          </p:cNvPicPr>
          <p:nvPr/>
        </p:nvPicPr>
        <p:blipFill>
          <a:blip r:embed="rId6">
            <a:lum bright="-2000"/>
          </a:blip>
          <a:srcRect/>
          <a:stretch>
            <a:fillRect/>
          </a:stretch>
        </p:blipFill>
        <p:spPr bwMode="auto">
          <a:xfrm>
            <a:off x="1981200" y="4495800"/>
            <a:ext cx="1168400" cy="1587500"/>
          </a:xfrm>
          <a:prstGeom prst="rect">
            <a:avLst/>
          </a:prstGeom>
          <a:noFill/>
          <a:ln w="9525">
            <a:noFill/>
            <a:miter lim="800000"/>
            <a:headEnd/>
            <a:tailEnd/>
          </a:ln>
        </p:spPr>
      </p:pic>
      <p:pic>
        <p:nvPicPr>
          <p:cNvPr id="28679" name="Picture 7"/>
          <p:cNvPicPr>
            <a:picLocks noChangeAspect="1" noChangeArrowheads="1"/>
          </p:cNvPicPr>
          <p:nvPr/>
        </p:nvPicPr>
        <p:blipFill>
          <a:blip r:embed="rId7">
            <a:lum bright="-2000"/>
          </a:blip>
          <a:srcRect/>
          <a:stretch>
            <a:fillRect/>
          </a:stretch>
        </p:blipFill>
        <p:spPr bwMode="auto">
          <a:xfrm>
            <a:off x="5105400" y="4495800"/>
            <a:ext cx="952500" cy="1447800"/>
          </a:xfrm>
          <a:prstGeom prst="rect">
            <a:avLst/>
          </a:prstGeom>
          <a:noFill/>
          <a:ln w="9525">
            <a:noFill/>
            <a:miter lim="800000"/>
            <a:headEnd/>
            <a:tailEnd/>
          </a:ln>
        </p:spPr>
      </p:pic>
      <p:sp>
        <p:nvSpPr>
          <p:cNvPr id="28680" name="Rectangle 8"/>
          <p:cNvSpPr>
            <a:spLocks noChangeArrowheads="1"/>
          </p:cNvSpPr>
          <p:nvPr/>
        </p:nvSpPr>
        <p:spPr bwMode="auto">
          <a:xfrm>
            <a:off x="3352800" y="2514600"/>
            <a:ext cx="1303338" cy="457200"/>
          </a:xfrm>
          <a:prstGeom prst="rect">
            <a:avLst/>
          </a:prstGeom>
          <a:noFill/>
          <a:ln w="9525">
            <a:noFill/>
            <a:miter lim="800000"/>
            <a:headEnd/>
            <a:tailEnd/>
          </a:ln>
        </p:spPr>
        <p:txBody>
          <a:bodyPr wrap="none">
            <a:spAutoFit/>
          </a:bodyPr>
          <a:lstStyle/>
          <a:p>
            <a:r>
              <a:rPr lang="en-US" altLang="en-US" sz="2400" b="1">
                <a:solidFill>
                  <a:srgbClr val="000000"/>
                </a:solidFill>
                <a:latin typeface="Helvetica" pitchFamily="34" charset="0"/>
              </a:rPr>
              <a:t>Dentate</a:t>
            </a:r>
          </a:p>
        </p:txBody>
      </p:sp>
      <p:sp>
        <p:nvSpPr>
          <p:cNvPr id="28681" name="Rectangle 9"/>
          <p:cNvSpPr>
            <a:spLocks noChangeArrowheads="1"/>
          </p:cNvSpPr>
          <p:nvPr/>
        </p:nvSpPr>
        <p:spPr bwMode="auto">
          <a:xfrm>
            <a:off x="7391400" y="4876800"/>
            <a:ext cx="1047750" cy="457200"/>
          </a:xfrm>
          <a:prstGeom prst="rect">
            <a:avLst/>
          </a:prstGeom>
          <a:noFill/>
          <a:ln w="9525">
            <a:noFill/>
            <a:miter lim="800000"/>
            <a:headEnd/>
            <a:tailEnd/>
          </a:ln>
        </p:spPr>
        <p:txBody>
          <a:bodyPr wrap="none">
            <a:spAutoFit/>
          </a:bodyPr>
          <a:lstStyle/>
          <a:p>
            <a:r>
              <a:rPr lang="en-US" altLang="en-US" sz="2400" b="1">
                <a:solidFill>
                  <a:srgbClr val="000000"/>
                </a:solidFill>
                <a:latin typeface="Helvetica" pitchFamily="34" charset="0"/>
              </a:rPr>
              <a:t>Entire</a:t>
            </a:r>
          </a:p>
        </p:txBody>
      </p:sp>
      <p:sp>
        <p:nvSpPr>
          <p:cNvPr id="28682" name="Rectangle 10"/>
          <p:cNvSpPr>
            <a:spLocks noChangeArrowheads="1"/>
          </p:cNvSpPr>
          <p:nvPr/>
        </p:nvSpPr>
        <p:spPr bwMode="auto">
          <a:xfrm>
            <a:off x="381000" y="4876800"/>
            <a:ext cx="1300163" cy="822325"/>
          </a:xfrm>
          <a:prstGeom prst="rect">
            <a:avLst/>
          </a:prstGeom>
          <a:noFill/>
          <a:ln w="9525">
            <a:noFill/>
            <a:miter lim="800000"/>
            <a:headEnd/>
            <a:tailEnd/>
          </a:ln>
        </p:spPr>
        <p:txBody>
          <a:bodyPr wrap="none">
            <a:spAutoFit/>
          </a:bodyPr>
          <a:lstStyle/>
          <a:p>
            <a:r>
              <a:rPr lang="en-US" altLang="en-US" sz="2400" b="1">
                <a:solidFill>
                  <a:srgbClr val="000000"/>
                </a:solidFill>
                <a:latin typeface="Helvetica" pitchFamily="34" charset="0"/>
              </a:rPr>
              <a:t>Double </a:t>
            </a:r>
          </a:p>
          <a:p>
            <a:r>
              <a:rPr lang="en-US" altLang="en-US" sz="2400" b="1">
                <a:solidFill>
                  <a:srgbClr val="000000"/>
                </a:solidFill>
                <a:latin typeface="Helvetica" pitchFamily="34" charset="0"/>
              </a:rPr>
              <a:t>serrate</a:t>
            </a:r>
          </a:p>
        </p:txBody>
      </p:sp>
      <p:sp>
        <p:nvSpPr>
          <p:cNvPr id="28683" name="Rectangle 11"/>
          <p:cNvSpPr>
            <a:spLocks noChangeArrowheads="1"/>
          </p:cNvSpPr>
          <p:nvPr/>
        </p:nvSpPr>
        <p:spPr bwMode="auto">
          <a:xfrm>
            <a:off x="3429000" y="4800600"/>
            <a:ext cx="1096963" cy="457200"/>
          </a:xfrm>
          <a:prstGeom prst="rect">
            <a:avLst/>
          </a:prstGeom>
          <a:noFill/>
          <a:ln w="9525">
            <a:noFill/>
            <a:miter lim="800000"/>
            <a:headEnd/>
            <a:tailEnd/>
          </a:ln>
        </p:spPr>
        <p:txBody>
          <a:bodyPr wrap="none">
            <a:spAutoFit/>
          </a:bodyPr>
          <a:lstStyle/>
          <a:p>
            <a:r>
              <a:rPr lang="en-US" altLang="en-US" sz="2400" b="1">
                <a:solidFill>
                  <a:srgbClr val="000000"/>
                </a:solidFill>
                <a:latin typeface="Helvetica" pitchFamily="34" charset="0"/>
              </a:rPr>
              <a:t>Lobed</a:t>
            </a:r>
          </a:p>
        </p:txBody>
      </p:sp>
      <p:sp>
        <p:nvSpPr>
          <p:cNvPr id="28684" name="Rectangle 12"/>
          <p:cNvSpPr>
            <a:spLocks noChangeArrowheads="1"/>
          </p:cNvSpPr>
          <p:nvPr/>
        </p:nvSpPr>
        <p:spPr bwMode="auto">
          <a:xfrm>
            <a:off x="457200" y="2667000"/>
            <a:ext cx="1236663" cy="457200"/>
          </a:xfrm>
          <a:prstGeom prst="rect">
            <a:avLst/>
          </a:prstGeom>
          <a:noFill/>
          <a:ln w="9525">
            <a:noFill/>
            <a:miter lim="800000"/>
            <a:headEnd/>
            <a:tailEnd/>
          </a:ln>
        </p:spPr>
        <p:txBody>
          <a:bodyPr wrap="none">
            <a:spAutoFit/>
          </a:bodyPr>
          <a:lstStyle/>
          <a:p>
            <a:r>
              <a:rPr lang="en-US" altLang="en-US" sz="2400" b="1">
                <a:solidFill>
                  <a:srgbClr val="000000"/>
                </a:solidFill>
                <a:latin typeface="Helvetica" pitchFamily="34" charset="0"/>
              </a:rPr>
              <a:t>Serrate</a:t>
            </a:r>
          </a:p>
        </p:txBody>
      </p:sp>
      <p:sp>
        <p:nvSpPr>
          <p:cNvPr id="28685" name="Line 13"/>
          <p:cNvSpPr>
            <a:spLocks noChangeShapeType="1"/>
          </p:cNvSpPr>
          <p:nvPr/>
        </p:nvSpPr>
        <p:spPr bwMode="auto">
          <a:xfrm>
            <a:off x="1676400" y="2895600"/>
            <a:ext cx="304800" cy="0"/>
          </a:xfrm>
          <a:prstGeom prst="line">
            <a:avLst/>
          </a:prstGeom>
          <a:noFill/>
          <a:ln w="9525">
            <a:solidFill>
              <a:schemeClr val="tx1"/>
            </a:solidFill>
            <a:round/>
            <a:headEnd/>
            <a:tailEnd/>
          </a:ln>
        </p:spPr>
        <p:txBody>
          <a:bodyPr/>
          <a:lstStyle/>
          <a:p>
            <a:endParaRPr lang="en-US"/>
          </a:p>
        </p:txBody>
      </p:sp>
      <p:sp>
        <p:nvSpPr>
          <p:cNvPr id="28686" name="Line 14"/>
          <p:cNvSpPr>
            <a:spLocks noChangeShapeType="1"/>
          </p:cNvSpPr>
          <p:nvPr/>
        </p:nvSpPr>
        <p:spPr bwMode="auto">
          <a:xfrm>
            <a:off x="1600200" y="5181600"/>
            <a:ext cx="609600" cy="0"/>
          </a:xfrm>
          <a:prstGeom prst="line">
            <a:avLst/>
          </a:prstGeom>
          <a:noFill/>
          <a:ln w="9525">
            <a:solidFill>
              <a:schemeClr val="tx1"/>
            </a:solidFill>
            <a:round/>
            <a:headEnd/>
            <a:tailEnd/>
          </a:ln>
        </p:spPr>
        <p:txBody>
          <a:bodyPr/>
          <a:lstStyle/>
          <a:p>
            <a:endParaRPr lang="en-US"/>
          </a:p>
        </p:txBody>
      </p:sp>
      <p:sp>
        <p:nvSpPr>
          <p:cNvPr id="28687" name="Line 15"/>
          <p:cNvSpPr>
            <a:spLocks noChangeShapeType="1"/>
          </p:cNvSpPr>
          <p:nvPr/>
        </p:nvSpPr>
        <p:spPr bwMode="auto">
          <a:xfrm>
            <a:off x="4648200" y="2743200"/>
            <a:ext cx="533400" cy="0"/>
          </a:xfrm>
          <a:prstGeom prst="line">
            <a:avLst/>
          </a:prstGeom>
          <a:noFill/>
          <a:ln w="9525">
            <a:solidFill>
              <a:schemeClr val="tx1"/>
            </a:solidFill>
            <a:round/>
            <a:headEnd/>
            <a:tailEnd/>
          </a:ln>
        </p:spPr>
        <p:txBody>
          <a:bodyPr/>
          <a:lstStyle/>
          <a:p>
            <a:endParaRPr lang="en-US"/>
          </a:p>
        </p:txBody>
      </p:sp>
      <p:sp>
        <p:nvSpPr>
          <p:cNvPr id="28688" name="Line 16"/>
          <p:cNvSpPr>
            <a:spLocks noChangeShapeType="1"/>
          </p:cNvSpPr>
          <p:nvPr/>
        </p:nvSpPr>
        <p:spPr bwMode="auto">
          <a:xfrm>
            <a:off x="4495800" y="5029200"/>
            <a:ext cx="609600" cy="0"/>
          </a:xfrm>
          <a:prstGeom prst="line">
            <a:avLst/>
          </a:prstGeom>
          <a:noFill/>
          <a:ln w="9525">
            <a:solidFill>
              <a:schemeClr val="tx1"/>
            </a:solidFill>
            <a:round/>
            <a:headEnd/>
            <a:tailEnd/>
          </a:ln>
        </p:spPr>
        <p:txBody>
          <a:bodyPr/>
          <a:lstStyle/>
          <a:p>
            <a:endParaRPr lang="en-US"/>
          </a:p>
        </p:txBody>
      </p:sp>
      <p:sp>
        <p:nvSpPr>
          <p:cNvPr id="28689" name="Text Box 17"/>
          <p:cNvSpPr txBox="1">
            <a:spLocks noChangeArrowheads="1"/>
          </p:cNvSpPr>
          <p:nvPr/>
        </p:nvSpPr>
        <p:spPr bwMode="auto">
          <a:xfrm>
            <a:off x="7315200" y="5334000"/>
            <a:ext cx="1387475" cy="366713"/>
          </a:xfrm>
          <a:prstGeom prst="rect">
            <a:avLst/>
          </a:prstGeom>
          <a:noFill/>
          <a:ln w="9525">
            <a:noFill/>
            <a:miter lim="800000"/>
            <a:headEnd/>
            <a:tailEnd/>
          </a:ln>
        </p:spPr>
        <p:txBody>
          <a:bodyPr>
            <a:spAutoFit/>
          </a:bodyPr>
          <a:lstStyle/>
          <a:p>
            <a:r>
              <a:rPr lang="en-US"/>
              <a:t>(smooth)</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a:srcRect/>
          <a:stretch>
            <a:fillRect/>
          </a:stretch>
        </p:blipFill>
        <p:spPr bwMode="auto">
          <a:xfrm>
            <a:off x="2667000" y="3962400"/>
            <a:ext cx="3657600" cy="2724150"/>
          </a:xfrm>
          <a:prstGeom prst="rect">
            <a:avLst/>
          </a:prstGeom>
          <a:noFill/>
          <a:ln w="9525">
            <a:noFill/>
            <a:miter lim="800000"/>
            <a:headEnd/>
            <a:tailEnd/>
          </a:ln>
        </p:spPr>
      </p:pic>
      <p:pic>
        <p:nvPicPr>
          <p:cNvPr id="30723" name="Picture 3"/>
          <p:cNvPicPr>
            <a:picLocks noChangeAspect="1" noChangeArrowheads="1"/>
          </p:cNvPicPr>
          <p:nvPr/>
        </p:nvPicPr>
        <p:blipFill>
          <a:blip r:embed="rId4"/>
          <a:srcRect/>
          <a:stretch>
            <a:fillRect/>
          </a:stretch>
        </p:blipFill>
        <p:spPr bwMode="auto">
          <a:xfrm>
            <a:off x="4419600" y="1447800"/>
            <a:ext cx="4191000" cy="2006600"/>
          </a:xfrm>
          <a:prstGeom prst="rect">
            <a:avLst/>
          </a:prstGeom>
          <a:noFill/>
          <a:ln w="9525">
            <a:noFill/>
            <a:miter lim="800000"/>
            <a:headEnd/>
            <a:tailEnd/>
          </a:ln>
        </p:spPr>
      </p:pic>
      <p:pic>
        <p:nvPicPr>
          <p:cNvPr id="30724" name="Picture 4"/>
          <p:cNvPicPr>
            <a:picLocks noChangeAspect="1" noChangeArrowheads="1"/>
          </p:cNvPicPr>
          <p:nvPr/>
        </p:nvPicPr>
        <p:blipFill>
          <a:blip r:embed="rId5"/>
          <a:srcRect/>
          <a:stretch>
            <a:fillRect/>
          </a:stretch>
        </p:blipFill>
        <p:spPr bwMode="auto">
          <a:xfrm>
            <a:off x="381000" y="1143000"/>
            <a:ext cx="3733800" cy="2570163"/>
          </a:xfrm>
          <a:prstGeom prst="rect">
            <a:avLst/>
          </a:prstGeom>
          <a:noFill/>
          <a:ln w="9525">
            <a:noFill/>
            <a:miter lim="800000"/>
            <a:headEnd/>
            <a:tailEnd/>
          </a:ln>
        </p:spPr>
      </p:pic>
      <p:sp>
        <p:nvSpPr>
          <p:cNvPr id="30725" name="Text Box 5"/>
          <p:cNvSpPr txBox="1">
            <a:spLocks noChangeArrowheads="1"/>
          </p:cNvSpPr>
          <p:nvPr/>
        </p:nvSpPr>
        <p:spPr bwMode="auto">
          <a:xfrm>
            <a:off x="838200" y="228600"/>
            <a:ext cx="7467600" cy="701675"/>
          </a:xfrm>
          <a:prstGeom prst="rect">
            <a:avLst/>
          </a:prstGeom>
          <a:noFill/>
          <a:ln w="9525">
            <a:noFill/>
            <a:miter lim="800000"/>
            <a:headEnd/>
            <a:tailEnd/>
          </a:ln>
        </p:spPr>
        <p:txBody>
          <a:bodyPr>
            <a:spAutoFit/>
          </a:bodyPr>
          <a:lstStyle/>
          <a:p>
            <a:pPr algn="ctr"/>
            <a:r>
              <a:rPr lang="en-US" sz="4000"/>
              <a:t>Leaf &amp; Branch Arrangement</a:t>
            </a:r>
          </a:p>
        </p:txBody>
      </p:sp>
      <p:sp>
        <p:nvSpPr>
          <p:cNvPr id="30726" name="Text Box 6"/>
          <p:cNvSpPr txBox="1">
            <a:spLocks noChangeArrowheads="1"/>
          </p:cNvSpPr>
          <p:nvPr/>
        </p:nvSpPr>
        <p:spPr bwMode="auto">
          <a:xfrm>
            <a:off x="6400800" y="5486400"/>
            <a:ext cx="1295400" cy="366713"/>
          </a:xfrm>
          <a:prstGeom prst="rect">
            <a:avLst/>
          </a:prstGeom>
          <a:noFill/>
          <a:ln w="9525">
            <a:noFill/>
            <a:miter lim="800000"/>
            <a:headEnd/>
            <a:tailEnd/>
          </a:ln>
        </p:spPr>
        <p:txBody>
          <a:bodyPr>
            <a:spAutoFit/>
          </a:bodyPr>
          <a:lstStyle/>
          <a:p>
            <a:pPr>
              <a:spcBef>
                <a:spcPct val="50000"/>
              </a:spcBef>
            </a:pPr>
            <a:r>
              <a:rPr lang="en-US"/>
              <a:t>&lt;Whorled</a:t>
            </a:r>
          </a:p>
        </p:txBody>
      </p:sp>
      <p:sp>
        <p:nvSpPr>
          <p:cNvPr id="30727" name="Text Box 7"/>
          <p:cNvSpPr txBox="1">
            <a:spLocks noChangeArrowheads="1"/>
          </p:cNvSpPr>
          <p:nvPr/>
        </p:nvSpPr>
        <p:spPr bwMode="auto">
          <a:xfrm>
            <a:off x="381000" y="3733800"/>
            <a:ext cx="1295400" cy="366713"/>
          </a:xfrm>
          <a:prstGeom prst="rect">
            <a:avLst/>
          </a:prstGeom>
          <a:noFill/>
          <a:ln w="9525">
            <a:noFill/>
            <a:miter lim="800000"/>
            <a:headEnd/>
            <a:tailEnd/>
          </a:ln>
        </p:spPr>
        <p:txBody>
          <a:bodyPr>
            <a:spAutoFit/>
          </a:bodyPr>
          <a:lstStyle/>
          <a:p>
            <a:pPr>
              <a:spcBef>
                <a:spcPct val="50000"/>
              </a:spcBef>
            </a:pPr>
            <a:r>
              <a:rPr lang="en-US"/>
              <a:t>Alternate</a:t>
            </a:r>
          </a:p>
        </p:txBody>
      </p:sp>
      <p:sp>
        <p:nvSpPr>
          <p:cNvPr id="30728" name="Text Box 8"/>
          <p:cNvSpPr txBox="1">
            <a:spLocks noChangeArrowheads="1"/>
          </p:cNvSpPr>
          <p:nvPr/>
        </p:nvSpPr>
        <p:spPr bwMode="auto">
          <a:xfrm>
            <a:off x="7239000" y="3505200"/>
            <a:ext cx="1371600" cy="366713"/>
          </a:xfrm>
          <a:prstGeom prst="rect">
            <a:avLst/>
          </a:prstGeom>
          <a:noFill/>
          <a:ln w="9525">
            <a:noFill/>
            <a:miter lim="800000"/>
            <a:headEnd/>
            <a:tailEnd/>
          </a:ln>
        </p:spPr>
        <p:txBody>
          <a:bodyPr>
            <a:spAutoFit/>
          </a:bodyPr>
          <a:lstStyle/>
          <a:p>
            <a:pPr>
              <a:spcBef>
                <a:spcPct val="50000"/>
              </a:spcBef>
            </a:pPr>
            <a:r>
              <a:rPr lang="en-US"/>
              <a:t>Opposite</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sz="3200" smtClean="0"/>
              <a:t>Evergreen Species</a:t>
            </a:r>
            <a:r>
              <a:rPr lang="en-US" altLang="en-US" sz="4000" smtClean="0"/>
              <a:t/>
            </a:r>
            <a:br>
              <a:rPr lang="en-US" altLang="en-US" sz="4000" smtClean="0"/>
            </a:br>
            <a:r>
              <a:rPr lang="en-US" altLang="en-US" smtClean="0"/>
              <a:t>Eastern Hemlock</a:t>
            </a:r>
          </a:p>
        </p:txBody>
      </p:sp>
      <p:pic>
        <p:nvPicPr>
          <p:cNvPr id="32771" name="Picture 3" descr="tcanadensisleaf"/>
          <p:cNvPicPr>
            <a:picLocks noGrp="1" noChangeAspect="1" noChangeArrowheads="1"/>
          </p:cNvPicPr>
          <p:nvPr>
            <p:ph sz="half" idx="1"/>
          </p:nvPr>
        </p:nvPicPr>
        <p:blipFill>
          <a:blip r:embed="rId3"/>
          <a:srcRect/>
          <a:stretch>
            <a:fillRect/>
          </a:stretch>
        </p:blipFill>
        <p:spPr>
          <a:xfrm>
            <a:off x="4343400" y="3200400"/>
            <a:ext cx="3022600" cy="2549525"/>
          </a:xfrm>
        </p:spPr>
      </p:pic>
      <p:pic>
        <p:nvPicPr>
          <p:cNvPr id="32772" name="Picture 4" descr="tcanadensistwig2"/>
          <p:cNvPicPr>
            <a:picLocks noGrp="1" noChangeAspect="1" noChangeArrowheads="1"/>
          </p:cNvPicPr>
          <p:nvPr>
            <p:ph sz="quarter" idx="2"/>
          </p:nvPr>
        </p:nvPicPr>
        <p:blipFill>
          <a:blip r:embed="rId4"/>
          <a:srcRect/>
          <a:stretch>
            <a:fillRect/>
          </a:stretch>
        </p:blipFill>
        <p:spPr>
          <a:xfrm>
            <a:off x="7315200" y="1219200"/>
            <a:ext cx="1462088" cy="1927225"/>
          </a:xfrm>
        </p:spPr>
      </p:pic>
      <p:pic>
        <p:nvPicPr>
          <p:cNvPr id="32773" name="Picture 5" descr="tcanadensisform"/>
          <p:cNvPicPr>
            <a:picLocks noGrp="1" noChangeAspect="1" noChangeArrowheads="1"/>
          </p:cNvPicPr>
          <p:nvPr>
            <p:ph sz="quarter" idx="3"/>
          </p:nvPr>
        </p:nvPicPr>
        <p:blipFill>
          <a:blip r:embed="rId5"/>
          <a:srcRect/>
          <a:stretch>
            <a:fillRect/>
          </a:stretch>
        </p:blipFill>
        <p:spPr>
          <a:xfrm>
            <a:off x="569913" y="1600200"/>
            <a:ext cx="3186112" cy="4357688"/>
          </a:xfrm>
        </p:spPr>
      </p:pic>
      <p:sp>
        <p:nvSpPr>
          <p:cNvPr id="32774" name="Text Box 6"/>
          <p:cNvSpPr txBox="1">
            <a:spLocks noChangeArrowheads="1"/>
          </p:cNvSpPr>
          <p:nvPr/>
        </p:nvSpPr>
        <p:spPr bwMode="auto">
          <a:xfrm>
            <a:off x="2819400" y="6172200"/>
            <a:ext cx="4543425" cy="396875"/>
          </a:xfrm>
          <a:prstGeom prst="rect">
            <a:avLst/>
          </a:prstGeom>
          <a:noFill/>
          <a:ln w="9525">
            <a:noFill/>
            <a:miter lim="800000"/>
            <a:headEnd/>
            <a:tailEnd/>
          </a:ln>
        </p:spPr>
        <p:txBody>
          <a:bodyPr wrap="none">
            <a:spAutoFit/>
          </a:bodyPr>
          <a:lstStyle/>
          <a:p>
            <a:r>
              <a:rPr lang="en-US" sz="2000"/>
              <a:t>PA State Tree, Uses:  Building Lumber</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ltLang="en-US" smtClean="0"/>
              <a:t>Eastern White Pine</a:t>
            </a:r>
          </a:p>
        </p:txBody>
      </p:sp>
      <p:pic>
        <p:nvPicPr>
          <p:cNvPr id="34819" name="Picture 5" descr="Bough_with_cone_MC"/>
          <p:cNvPicPr>
            <a:picLocks noGrp="1" noChangeAspect="1" noChangeArrowheads="1"/>
          </p:cNvPicPr>
          <p:nvPr>
            <p:ph sz="half" idx="1"/>
          </p:nvPr>
        </p:nvPicPr>
        <p:blipFill>
          <a:blip r:embed="rId3"/>
          <a:srcRect/>
          <a:stretch>
            <a:fillRect/>
          </a:stretch>
        </p:blipFill>
        <p:spPr>
          <a:xfrm>
            <a:off x="3886200" y="1905000"/>
            <a:ext cx="3352800" cy="3124200"/>
          </a:xfrm>
        </p:spPr>
      </p:pic>
      <p:pic>
        <p:nvPicPr>
          <p:cNvPr id="34820" name="Picture 3" descr="pstrobusform"/>
          <p:cNvPicPr>
            <a:picLocks noChangeAspect="1" noChangeArrowheads="1"/>
          </p:cNvPicPr>
          <p:nvPr/>
        </p:nvPicPr>
        <p:blipFill>
          <a:blip r:embed="rId4"/>
          <a:srcRect/>
          <a:stretch>
            <a:fillRect/>
          </a:stretch>
        </p:blipFill>
        <p:spPr bwMode="auto">
          <a:xfrm>
            <a:off x="152400" y="1905000"/>
            <a:ext cx="1589088" cy="4267200"/>
          </a:xfrm>
          <a:prstGeom prst="rect">
            <a:avLst/>
          </a:prstGeom>
          <a:noFill/>
          <a:ln w="9525">
            <a:noFill/>
            <a:miter lim="800000"/>
            <a:headEnd/>
            <a:tailEnd/>
          </a:ln>
        </p:spPr>
      </p:pic>
      <p:pic>
        <p:nvPicPr>
          <p:cNvPr id="34821" name="Picture 4" descr="pstrobusbark"/>
          <p:cNvPicPr>
            <a:picLocks noChangeAspect="1" noChangeArrowheads="1"/>
          </p:cNvPicPr>
          <p:nvPr/>
        </p:nvPicPr>
        <p:blipFill>
          <a:blip r:embed="rId5"/>
          <a:srcRect/>
          <a:stretch>
            <a:fillRect/>
          </a:stretch>
        </p:blipFill>
        <p:spPr bwMode="auto">
          <a:xfrm>
            <a:off x="1905000" y="2667000"/>
            <a:ext cx="1752600" cy="3440113"/>
          </a:xfrm>
          <a:prstGeom prst="rect">
            <a:avLst/>
          </a:prstGeom>
          <a:noFill/>
          <a:ln w="9525">
            <a:noFill/>
            <a:miter lim="800000"/>
            <a:headEnd/>
            <a:tailEnd/>
          </a:ln>
        </p:spPr>
      </p:pic>
      <p:pic>
        <p:nvPicPr>
          <p:cNvPr id="34822" name="Picture 6" descr="pstrobusleaf"/>
          <p:cNvPicPr>
            <a:picLocks noGrp="1" noChangeAspect="1" noChangeArrowheads="1"/>
          </p:cNvPicPr>
          <p:nvPr>
            <p:ph sz="half" idx="2"/>
          </p:nvPr>
        </p:nvPicPr>
        <p:blipFill>
          <a:blip r:embed="rId6"/>
          <a:srcRect/>
          <a:stretch>
            <a:fillRect/>
          </a:stretch>
        </p:blipFill>
        <p:spPr>
          <a:xfrm>
            <a:off x="7391400" y="1600200"/>
            <a:ext cx="1579563" cy="4525963"/>
          </a:xfrm>
        </p:spPr>
      </p:pic>
      <p:sp>
        <p:nvSpPr>
          <p:cNvPr id="34823" name="Text Box 8"/>
          <p:cNvSpPr txBox="1">
            <a:spLocks noChangeArrowheads="1"/>
          </p:cNvSpPr>
          <p:nvPr/>
        </p:nvSpPr>
        <p:spPr bwMode="auto">
          <a:xfrm>
            <a:off x="5105400" y="5410200"/>
            <a:ext cx="2339975" cy="366713"/>
          </a:xfrm>
          <a:prstGeom prst="rect">
            <a:avLst/>
          </a:prstGeom>
          <a:noFill/>
          <a:ln w="9525">
            <a:noFill/>
            <a:miter lim="800000"/>
            <a:headEnd/>
            <a:tailEnd/>
          </a:ln>
        </p:spPr>
        <p:txBody>
          <a:bodyPr>
            <a:spAutoFit/>
          </a:bodyPr>
          <a:lstStyle/>
          <a:p>
            <a:pPr>
              <a:spcBef>
                <a:spcPct val="50000"/>
              </a:spcBef>
            </a:pPr>
            <a:r>
              <a:rPr lang="en-US"/>
              <a:t>5 needles in bundle&gt;</a:t>
            </a:r>
          </a:p>
        </p:txBody>
      </p:sp>
      <p:sp>
        <p:nvSpPr>
          <p:cNvPr id="34824" name="Text Box 9"/>
          <p:cNvSpPr txBox="1">
            <a:spLocks noChangeArrowheads="1"/>
          </p:cNvSpPr>
          <p:nvPr/>
        </p:nvSpPr>
        <p:spPr bwMode="auto">
          <a:xfrm>
            <a:off x="1219200" y="6248400"/>
            <a:ext cx="6324600" cy="396875"/>
          </a:xfrm>
          <a:prstGeom prst="rect">
            <a:avLst/>
          </a:prstGeom>
          <a:noFill/>
          <a:ln w="9525">
            <a:noFill/>
            <a:miter lim="800000"/>
            <a:headEnd/>
            <a:tailEnd/>
          </a:ln>
        </p:spPr>
        <p:txBody>
          <a:bodyPr>
            <a:spAutoFit/>
          </a:bodyPr>
          <a:lstStyle/>
          <a:p>
            <a:pPr>
              <a:spcBef>
                <a:spcPct val="50000"/>
              </a:spcBef>
            </a:pPr>
            <a:r>
              <a:rPr lang="en-US" sz="2000"/>
              <a:t>Uses:  Building Lumber, shelving, furniture, log homes</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1529</TotalTime>
  <Words>4402</Words>
  <Application>Microsoft Macintosh PowerPoint</Application>
  <PresentationFormat>On-screen Show (4:3)</PresentationFormat>
  <Paragraphs>301</Paragraphs>
  <Slides>40</Slides>
  <Notes>21</Notes>
  <HiddenSlides>12</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Default Design</vt:lpstr>
      <vt:lpstr>Monroe Envirothon Forestry 2009</vt:lpstr>
      <vt:lpstr>PowerPoint Presentation</vt:lpstr>
      <vt:lpstr>Tree Types</vt:lpstr>
      <vt:lpstr>PowerPoint Presentation</vt:lpstr>
      <vt:lpstr>Deciduous Leaf Types</vt:lpstr>
      <vt:lpstr>Leaf margins</vt:lpstr>
      <vt:lpstr>PowerPoint Presentation</vt:lpstr>
      <vt:lpstr>Evergreen Species Eastern Hemlock</vt:lpstr>
      <vt:lpstr>Eastern White Pine</vt:lpstr>
      <vt:lpstr>PowerPoint Presentation</vt:lpstr>
      <vt:lpstr>Deciduous – Opposite Branching Species Red/Soft Maple</vt:lpstr>
      <vt:lpstr>Sugar/Hard Maple</vt:lpstr>
      <vt:lpstr>Red Maple Acer rubrum</vt:lpstr>
      <vt:lpstr>PowerPoint Presentation</vt:lpstr>
      <vt:lpstr>PowerPoint Presentation</vt:lpstr>
      <vt:lpstr>Alternate Branching Species Northern Red Oak</vt:lpstr>
      <vt:lpstr>White Oak</vt:lpstr>
      <vt:lpstr>PowerPoint Presentation</vt:lpstr>
      <vt:lpstr>PowerPoint Presentation</vt:lpstr>
      <vt:lpstr>American Beech</vt:lpstr>
      <vt:lpstr>Yellow Birch</vt:lpstr>
      <vt:lpstr>Sweet (Black) Birch</vt:lpstr>
      <vt:lpstr>Black Cherry</vt:lpstr>
      <vt:lpstr>Bitternut Hickory</vt:lpstr>
      <vt:lpstr>PowerPoint Presentation</vt:lpstr>
      <vt:lpstr>PowerPoint Presentation</vt:lpstr>
      <vt:lpstr>PowerPoint Presentation</vt:lpstr>
      <vt:lpstr>PowerPoint Presentation</vt:lpstr>
      <vt:lpstr>Forest Succession &amp; Wildlife Habitat</vt:lpstr>
      <vt:lpstr>PowerPoint Presentation</vt:lpstr>
      <vt:lpstr>PowerPoint Presentation</vt:lpstr>
      <vt:lpstr>PowerPoint Presentation</vt:lpstr>
      <vt:lpstr>PowerPoint Presentation</vt:lpstr>
      <vt:lpstr>Forest Health Threats</vt:lpstr>
      <vt:lpstr>Gypsy Moth Life Cycle</vt:lpstr>
      <vt:lpstr>Hemlock Wooly Adelgid (HWA)</vt:lpstr>
      <vt:lpstr>Emerald Ash Borer</vt:lpstr>
      <vt:lpstr>Eastern Tent Caterpillar</vt:lpstr>
      <vt:lpstr>Forest Tent Caterpillar</vt:lpstr>
      <vt:lpstr>Riparian Stream Buffers</vt:lpstr>
    </vt:vector>
  </TitlesOfParts>
  <Company>bof</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bof</dc:creator>
  <cp:lastModifiedBy>dhakim</cp:lastModifiedBy>
  <cp:revision>68</cp:revision>
  <dcterms:created xsi:type="dcterms:W3CDTF">2007-01-29T16:42:45Z</dcterms:created>
  <dcterms:modified xsi:type="dcterms:W3CDTF">2013-04-23T12:41:25Z</dcterms:modified>
</cp:coreProperties>
</file>